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9" r:id="rId3"/>
    <p:sldId id="257" r:id="rId4"/>
    <p:sldId id="269" r:id="rId5"/>
    <p:sldId id="262" r:id="rId6"/>
    <p:sldId id="259" r:id="rId7"/>
    <p:sldId id="258" r:id="rId8"/>
    <p:sldId id="260" r:id="rId9"/>
    <p:sldId id="263" r:id="rId10"/>
    <p:sldId id="274" r:id="rId11"/>
    <p:sldId id="275" r:id="rId12"/>
    <p:sldId id="276" r:id="rId13"/>
    <p:sldId id="277" r:id="rId14"/>
    <p:sldId id="279" r:id="rId15"/>
    <p:sldId id="280" r:id="rId16"/>
    <p:sldId id="268" r:id="rId17"/>
    <p:sldId id="264" r:id="rId18"/>
    <p:sldId id="265" r:id="rId19"/>
    <p:sldId id="281" r:id="rId20"/>
    <p:sldId id="286" r:id="rId21"/>
    <p:sldId id="287" r:id="rId22"/>
    <p:sldId id="282" r:id="rId23"/>
    <p:sldId id="267" r:id="rId24"/>
    <p:sldId id="288" r:id="rId25"/>
    <p:sldId id="283" r:id="rId26"/>
    <p:sldId id="284" r:id="rId27"/>
    <p:sldId id="270" r:id="rId28"/>
    <p:sldId id="272" r:id="rId29"/>
    <p:sldId id="290" r:id="rId30"/>
    <p:sldId id="291" r:id="rId31"/>
    <p:sldId id="292" r:id="rId32"/>
    <p:sldId id="293" r:id="rId33"/>
    <p:sldId id="294" r:id="rId34"/>
    <p:sldId id="295" r:id="rId35"/>
    <p:sldId id="296"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02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265" autoAdjust="0"/>
    <p:restoredTop sz="94660"/>
  </p:normalViewPr>
  <p:slideViewPr>
    <p:cSldViewPr snapToGrid="0">
      <p:cViewPr>
        <p:scale>
          <a:sx n="75" d="100"/>
          <a:sy n="75" d="100"/>
        </p:scale>
        <p:origin x="-1260" y="-5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5E0F469-4103-47AD-A618-9A1448FFE58B}" type="datetimeFigureOut">
              <a:rPr lang="en-IN" smtClean="0"/>
              <a:pPr/>
              <a:t>13-10-2017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2326721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E0F469-4103-47AD-A618-9A1448FFE58B}" type="datetimeFigureOut">
              <a:rPr lang="en-IN" smtClean="0"/>
              <a:pPr/>
              <a:t>13-10-2017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1862417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E0F469-4103-47AD-A618-9A1448FFE58B}" type="datetimeFigureOut">
              <a:rPr lang="en-IN" smtClean="0"/>
              <a:pPr/>
              <a:t>13-10-2017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3145096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E0F469-4103-47AD-A618-9A1448FFE58B}" type="datetimeFigureOut">
              <a:rPr lang="en-IN" smtClean="0"/>
              <a:pPr/>
              <a:t>13-10-2017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1625916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E0F469-4103-47AD-A618-9A1448FFE58B}" type="datetimeFigureOut">
              <a:rPr lang="en-IN" smtClean="0"/>
              <a:pPr/>
              <a:t>13-10-2017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770249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E0F469-4103-47AD-A618-9A1448FFE58B}" type="datetimeFigureOut">
              <a:rPr lang="en-IN" smtClean="0"/>
              <a:pPr/>
              <a:t>13-10-2017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32580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E0F469-4103-47AD-A618-9A1448FFE58B}" type="datetimeFigureOut">
              <a:rPr lang="en-IN" smtClean="0"/>
              <a:pPr/>
              <a:t>13-10-2017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596169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E0F469-4103-47AD-A618-9A1448FFE58B}" type="datetimeFigureOut">
              <a:rPr lang="en-IN" smtClean="0"/>
              <a:pPr/>
              <a:t>13-10-2017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1797580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E0F469-4103-47AD-A618-9A1448FFE58B}" type="datetimeFigureOut">
              <a:rPr lang="en-IN" smtClean="0"/>
              <a:pPr/>
              <a:t>13-10-2017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1611288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E0F469-4103-47AD-A618-9A1448FFE58B}" type="datetimeFigureOut">
              <a:rPr lang="en-IN" smtClean="0"/>
              <a:pPr/>
              <a:t>13-10-2017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1644690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E0F469-4103-47AD-A618-9A1448FFE58B}" type="datetimeFigureOut">
              <a:rPr lang="en-IN" smtClean="0"/>
              <a:pPr/>
              <a:t>13-10-2017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1512372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0F469-4103-47AD-A618-9A1448FFE58B}" type="datetimeFigureOut">
              <a:rPr lang="en-IN" smtClean="0"/>
              <a:pPr/>
              <a:t>13-10-2017</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D9ADB-242A-4171-B498-84644ABA5023}" type="slidenum">
              <a:rPr lang="en-IN" smtClean="0"/>
              <a:pPr/>
              <a:t>‹#›</a:t>
            </a:fld>
            <a:endParaRPr lang="en-IN"/>
          </a:p>
        </p:txBody>
      </p:sp>
    </p:spTree>
    <p:extLst>
      <p:ext uri="{BB962C8B-B14F-4D97-AF65-F5344CB8AC3E}">
        <p14:creationId xmlns="" xmlns:p14="http://schemas.microsoft.com/office/powerpoint/2010/main" val="2880023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453980" y="4334212"/>
            <a:ext cx="2804375" cy="1015663"/>
          </a:xfrm>
          <a:prstGeom prst="rect">
            <a:avLst/>
          </a:prstGeom>
          <a:noFill/>
        </p:spPr>
        <p:txBody>
          <a:bodyPr wrap="square" rtlCol="0">
            <a:spAutoFit/>
          </a:bodyPr>
          <a:lstStyle/>
          <a:p>
            <a:r>
              <a:rPr lang="en-IN" sz="6000" dirty="0" smtClean="0">
                <a:solidFill>
                  <a:schemeClr val="bg1"/>
                </a:solidFill>
              </a:rPr>
              <a:t>QUAKE</a:t>
            </a:r>
            <a:endParaRPr lang="en-IN" sz="6000" dirty="0">
              <a:solidFill>
                <a:schemeClr val="bg1"/>
              </a:solidFill>
            </a:endParaRPr>
          </a:p>
        </p:txBody>
      </p:sp>
      <p:pic>
        <p:nvPicPr>
          <p:cNvPr id="1026" name="Picture 2"/>
          <p:cNvPicPr>
            <a:picLocks noChangeAspect="1" noChangeArrowheads="1"/>
          </p:cNvPicPr>
          <p:nvPr/>
        </p:nvPicPr>
        <p:blipFill>
          <a:blip r:embed="rId3"/>
          <a:srcRect/>
          <a:stretch>
            <a:fillRect/>
          </a:stretch>
        </p:blipFill>
        <p:spPr bwMode="auto">
          <a:xfrm>
            <a:off x="0" y="4127862"/>
            <a:ext cx="3905794" cy="1770627"/>
          </a:xfrm>
          <a:prstGeom prst="rect">
            <a:avLst/>
          </a:prstGeom>
          <a:noFill/>
          <a:ln w="9525">
            <a:noFill/>
            <a:miter lim="800000"/>
            <a:headEnd/>
            <a:tailEnd/>
          </a:ln>
          <a:effectLst/>
        </p:spPr>
      </p:pic>
      <p:sp>
        <p:nvSpPr>
          <p:cNvPr id="7" name="TextBox 6"/>
          <p:cNvSpPr txBox="1"/>
          <p:nvPr/>
        </p:nvSpPr>
        <p:spPr>
          <a:xfrm>
            <a:off x="1054100" y="5219700"/>
            <a:ext cx="1675459" cy="646331"/>
          </a:xfrm>
          <a:prstGeom prst="rect">
            <a:avLst/>
          </a:prstGeom>
          <a:noFill/>
        </p:spPr>
        <p:txBody>
          <a:bodyPr wrap="none" rtlCol="0">
            <a:spAutoFit/>
          </a:bodyPr>
          <a:lstStyle/>
          <a:p>
            <a:pPr algn="ctr"/>
            <a:r>
              <a:rPr lang="en-IN" dirty="0" smtClean="0">
                <a:solidFill>
                  <a:schemeClr val="bg1"/>
                </a:solidFill>
                <a:latin typeface="3ds Light" pitchFamily="50" charset="0"/>
              </a:rPr>
              <a:t>Zishan Sami</a:t>
            </a:r>
          </a:p>
          <a:p>
            <a:pPr algn="ctr"/>
            <a:r>
              <a:rPr lang="en-IN" dirty="0" smtClean="0">
                <a:solidFill>
                  <a:schemeClr val="bg1"/>
                </a:solidFill>
                <a:latin typeface="3ds Light" pitchFamily="50" charset="0"/>
              </a:rPr>
              <a:t>Harshit Anand</a:t>
            </a:r>
            <a:endParaRPr lang="en-IN" dirty="0">
              <a:solidFill>
                <a:schemeClr val="bg1"/>
              </a:solidFill>
              <a:latin typeface="3ds Light" pitchFamily="50" charset="0"/>
            </a:endParaRPr>
          </a:p>
        </p:txBody>
      </p:sp>
    </p:spTree>
    <p:extLst>
      <p:ext uri="{BB962C8B-B14F-4D97-AF65-F5344CB8AC3E}">
        <p14:creationId xmlns="" xmlns:p14="http://schemas.microsoft.com/office/powerpoint/2010/main" val="2029175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3631842" y="6194738"/>
            <a:ext cx="1957589" cy="55379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TextBox 9"/>
          <p:cNvSpPr txBox="1"/>
          <p:nvPr/>
        </p:nvSpPr>
        <p:spPr>
          <a:xfrm>
            <a:off x="3967795" y="6046631"/>
            <a:ext cx="1208408" cy="646331"/>
          </a:xfrm>
          <a:prstGeom prst="rect">
            <a:avLst/>
          </a:prstGeom>
          <a:noFill/>
        </p:spPr>
        <p:txBody>
          <a:bodyPr wrap="none" rtlCol="0">
            <a:spAutoFit/>
          </a:bodyPr>
          <a:lstStyle/>
          <a:p>
            <a:r>
              <a:rPr lang="en-IN" sz="3600" dirty="0" smtClean="0">
                <a:solidFill>
                  <a:schemeClr val="accent1">
                    <a:lumMod val="50000"/>
                  </a:schemeClr>
                </a:solidFill>
              </a:rPr>
              <a:t>Index</a:t>
            </a:r>
            <a:endParaRPr lang="en-IN" sz="3600" dirty="0">
              <a:solidFill>
                <a:schemeClr val="accent1">
                  <a:lumMod val="50000"/>
                </a:schemeClr>
              </a:solidFill>
            </a:endParaRPr>
          </a:p>
        </p:txBody>
      </p:sp>
      <p:sp>
        <p:nvSpPr>
          <p:cNvPr id="5" name="TextBox 4"/>
          <p:cNvSpPr txBox="1"/>
          <p:nvPr/>
        </p:nvSpPr>
        <p:spPr>
          <a:xfrm>
            <a:off x="6100360" y="3265714"/>
            <a:ext cx="1384663" cy="646331"/>
          </a:xfrm>
          <a:prstGeom prst="rect">
            <a:avLst/>
          </a:prstGeom>
          <a:noFill/>
        </p:spPr>
        <p:txBody>
          <a:bodyPr wrap="square" rtlCol="0">
            <a:spAutoFit/>
          </a:bodyPr>
          <a:lstStyle/>
          <a:p>
            <a:pPr algn="ctr"/>
            <a:r>
              <a:rPr lang="en-IN" b="1" dirty="0" smtClean="0">
                <a:solidFill>
                  <a:schemeClr val="tx2"/>
                </a:solidFill>
              </a:rPr>
              <a:t>Variable</a:t>
            </a:r>
          </a:p>
          <a:p>
            <a:pPr algn="ctr"/>
            <a:r>
              <a:rPr lang="en-IN" b="1" dirty="0" smtClean="0">
                <a:solidFill>
                  <a:schemeClr val="tx2"/>
                </a:solidFill>
              </a:rPr>
              <a:t>Analysis</a:t>
            </a:r>
            <a:endParaRPr lang="en-IN" b="1" dirty="0">
              <a:solidFill>
                <a:schemeClr val="tx2"/>
              </a:solidFill>
            </a:endParaRPr>
          </a:p>
        </p:txBody>
      </p:sp>
      <p:sp>
        <p:nvSpPr>
          <p:cNvPr id="6" name="TextBox 5"/>
          <p:cNvSpPr txBox="1"/>
          <p:nvPr/>
        </p:nvSpPr>
        <p:spPr>
          <a:xfrm>
            <a:off x="1693825" y="3143795"/>
            <a:ext cx="1384663" cy="738664"/>
          </a:xfrm>
          <a:prstGeom prst="rect">
            <a:avLst/>
          </a:prstGeom>
          <a:noFill/>
        </p:spPr>
        <p:txBody>
          <a:bodyPr wrap="square" rtlCol="0">
            <a:spAutoFit/>
          </a:bodyPr>
          <a:lstStyle/>
          <a:p>
            <a:pPr algn="ctr"/>
            <a:r>
              <a:rPr lang="en-IN" sz="1400" b="1" dirty="0" smtClean="0">
                <a:solidFill>
                  <a:schemeClr val="tx2"/>
                </a:solidFill>
              </a:rPr>
              <a:t>Data</a:t>
            </a:r>
          </a:p>
          <a:p>
            <a:pPr algn="ctr"/>
            <a:r>
              <a:rPr lang="en-IN" sz="1400" b="1" dirty="0" smtClean="0">
                <a:solidFill>
                  <a:schemeClr val="tx2"/>
                </a:solidFill>
              </a:rPr>
              <a:t>Pre- </a:t>
            </a:r>
          </a:p>
          <a:p>
            <a:pPr algn="ctr"/>
            <a:r>
              <a:rPr lang="en-IN" sz="1400" b="1" dirty="0" smtClean="0">
                <a:solidFill>
                  <a:schemeClr val="tx2"/>
                </a:solidFill>
              </a:rPr>
              <a:t>processing</a:t>
            </a:r>
            <a:endParaRPr lang="en-IN" sz="1400" b="1" dirty="0">
              <a:solidFill>
                <a:schemeClr val="tx2"/>
              </a:solidFill>
            </a:endParaRPr>
          </a:p>
        </p:txBody>
      </p:sp>
      <p:sp>
        <p:nvSpPr>
          <p:cNvPr id="7" name="TextBox 6"/>
          <p:cNvSpPr txBox="1"/>
          <p:nvPr/>
        </p:nvSpPr>
        <p:spPr>
          <a:xfrm>
            <a:off x="3875322" y="2428965"/>
            <a:ext cx="1384663" cy="954107"/>
          </a:xfrm>
          <a:prstGeom prst="rect">
            <a:avLst/>
          </a:prstGeom>
          <a:noFill/>
        </p:spPr>
        <p:txBody>
          <a:bodyPr wrap="square" rtlCol="0">
            <a:spAutoFit/>
          </a:bodyPr>
          <a:lstStyle/>
          <a:p>
            <a:pPr algn="ctr"/>
            <a:r>
              <a:rPr lang="en-IN" sz="1400" b="1" dirty="0" smtClean="0">
                <a:solidFill>
                  <a:schemeClr val="tx2"/>
                </a:solidFill>
              </a:rPr>
              <a:t>Model</a:t>
            </a:r>
          </a:p>
          <a:p>
            <a:pPr algn="ctr"/>
            <a:r>
              <a:rPr lang="en-IN" sz="1400" b="1" dirty="0" smtClean="0">
                <a:solidFill>
                  <a:schemeClr val="tx2"/>
                </a:solidFill>
              </a:rPr>
              <a:t>Selection &amp; Confusion</a:t>
            </a:r>
          </a:p>
          <a:p>
            <a:pPr algn="ctr"/>
            <a:r>
              <a:rPr lang="en-IN" sz="1400" b="1" dirty="0" smtClean="0">
                <a:solidFill>
                  <a:schemeClr val="tx2"/>
                </a:solidFill>
              </a:rPr>
              <a:t>Matrix</a:t>
            </a:r>
            <a:endParaRPr lang="en-IN" sz="1400" b="1" dirty="0">
              <a:solidFill>
                <a:schemeClr val="tx2"/>
              </a:solidFill>
            </a:endParaRPr>
          </a:p>
        </p:txBody>
      </p:sp>
      <p:sp>
        <p:nvSpPr>
          <p:cNvPr id="8" name="TextBox 7"/>
          <p:cNvSpPr txBox="1"/>
          <p:nvPr/>
        </p:nvSpPr>
        <p:spPr>
          <a:xfrm>
            <a:off x="226791" y="4982392"/>
            <a:ext cx="1384663" cy="646331"/>
          </a:xfrm>
          <a:prstGeom prst="rect">
            <a:avLst/>
          </a:prstGeom>
          <a:noFill/>
        </p:spPr>
        <p:txBody>
          <a:bodyPr wrap="square" rtlCol="0">
            <a:spAutoFit/>
          </a:bodyPr>
          <a:lstStyle/>
          <a:p>
            <a:pPr algn="ctr"/>
            <a:r>
              <a:rPr lang="en-IN" b="1" dirty="0" smtClean="0">
                <a:solidFill>
                  <a:schemeClr val="tx2"/>
                </a:solidFill>
              </a:rPr>
              <a:t>Accuracy</a:t>
            </a:r>
          </a:p>
          <a:p>
            <a:pPr algn="ctr"/>
            <a:r>
              <a:rPr lang="en-IN" b="1" dirty="0" smtClean="0">
                <a:solidFill>
                  <a:schemeClr val="tx2"/>
                </a:solidFill>
              </a:rPr>
              <a:t>Analysis</a:t>
            </a:r>
            <a:endParaRPr lang="en-IN" b="1" dirty="0">
              <a:solidFill>
                <a:schemeClr val="tx2"/>
              </a:solidFill>
            </a:endParaRPr>
          </a:p>
        </p:txBody>
      </p:sp>
      <p:sp>
        <p:nvSpPr>
          <p:cNvPr id="11" name="TextBox 10"/>
          <p:cNvSpPr txBox="1"/>
          <p:nvPr/>
        </p:nvSpPr>
        <p:spPr>
          <a:xfrm>
            <a:off x="7454543" y="5037909"/>
            <a:ext cx="1384663" cy="646331"/>
          </a:xfrm>
          <a:prstGeom prst="rect">
            <a:avLst/>
          </a:prstGeom>
          <a:noFill/>
        </p:spPr>
        <p:txBody>
          <a:bodyPr wrap="square" rtlCol="0">
            <a:spAutoFit/>
          </a:bodyPr>
          <a:lstStyle/>
          <a:p>
            <a:pPr algn="ctr"/>
            <a:r>
              <a:rPr lang="en-IN" b="1" dirty="0" smtClean="0">
                <a:solidFill>
                  <a:schemeClr val="tx2"/>
                </a:solidFill>
              </a:rPr>
              <a:t>Threshold</a:t>
            </a:r>
          </a:p>
          <a:p>
            <a:pPr algn="ctr"/>
            <a:r>
              <a:rPr lang="en-IN" b="1" dirty="0" smtClean="0">
                <a:solidFill>
                  <a:schemeClr val="tx2"/>
                </a:solidFill>
              </a:rPr>
              <a:t>Selection</a:t>
            </a:r>
            <a:endParaRPr lang="en-IN" b="1" dirty="0">
              <a:solidFill>
                <a:schemeClr val="tx2"/>
              </a:solidFill>
            </a:endParaRPr>
          </a:p>
        </p:txBody>
      </p:sp>
    </p:spTree>
    <p:extLst>
      <p:ext uri="{BB962C8B-B14F-4D97-AF65-F5344CB8AC3E}">
        <p14:creationId xmlns="" xmlns:p14="http://schemas.microsoft.com/office/powerpoint/2010/main" val="2769477105"/>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3" descr="C:\Users\HP PAV\Downloads\ppt3 (1).jpg"/>
          <p:cNvPicPr>
            <a:picLocks noChangeAspect="1" noChangeArrowheads="1"/>
          </p:cNvPicPr>
          <p:nvPr/>
        </p:nvPicPr>
        <p:blipFill>
          <a:blip r:embed="rId3"/>
          <a:srcRect/>
          <a:stretch>
            <a:fillRect/>
          </a:stretch>
        </p:blipFill>
        <p:spPr bwMode="auto">
          <a:xfrm>
            <a:off x="1" y="0"/>
            <a:ext cx="9125676" cy="6858000"/>
          </a:xfrm>
          <a:prstGeom prst="rect">
            <a:avLst/>
          </a:prstGeom>
          <a:noFill/>
        </p:spPr>
      </p:pic>
      <p:pic>
        <p:nvPicPr>
          <p:cNvPr id="4" name="Picture 3" descr="C:\Users\HP PAV\Downloads\temp (1).jpg"/>
          <p:cNvPicPr>
            <a:picLocks noChangeAspect="1" noChangeArrowheads="1"/>
          </p:cNvPicPr>
          <p:nvPr/>
        </p:nvPicPr>
        <p:blipFill>
          <a:blip r:embed="rId4" cstate="print"/>
          <a:srcRect/>
          <a:stretch>
            <a:fillRect/>
          </a:stretch>
        </p:blipFill>
        <p:spPr bwMode="auto">
          <a:xfrm>
            <a:off x="8707" y="8707"/>
            <a:ext cx="9144000" cy="6858000"/>
          </a:xfrm>
          <a:prstGeom prst="rect">
            <a:avLst/>
          </a:prstGeom>
          <a:noFill/>
        </p:spPr>
      </p:pic>
      <p:pic>
        <p:nvPicPr>
          <p:cNvPr id="4099" name="Picture 3"/>
          <p:cNvPicPr>
            <a:picLocks noChangeAspect="1" noChangeArrowheads="1"/>
          </p:cNvPicPr>
          <p:nvPr/>
        </p:nvPicPr>
        <p:blipFill>
          <a:blip r:embed="rId5"/>
          <a:srcRect t="1608" r="2986" b="834"/>
          <a:stretch>
            <a:fillRect/>
          </a:stretch>
        </p:blipFill>
        <p:spPr bwMode="auto">
          <a:xfrm>
            <a:off x="1323841" y="1658985"/>
            <a:ext cx="6383246" cy="4585063"/>
          </a:xfrm>
          <a:prstGeom prst="rect">
            <a:avLst/>
          </a:prstGeom>
          <a:noFill/>
          <a:ln w="9525">
            <a:noFill/>
            <a:miter lim="800000"/>
            <a:headEnd/>
            <a:tailEnd/>
          </a:ln>
          <a:effectLst/>
        </p:spPr>
      </p:pic>
      <p:sp>
        <p:nvSpPr>
          <p:cNvPr id="7" name="Rectangle 6"/>
          <p:cNvSpPr/>
          <p:nvPr/>
        </p:nvSpPr>
        <p:spPr>
          <a:xfrm>
            <a:off x="731521" y="832735"/>
            <a:ext cx="7772400" cy="923330"/>
          </a:xfrm>
          <a:prstGeom prst="rect">
            <a:avLst/>
          </a:prstGeom>
        </p:spPr>
        <p:txBody>
          <a:bodyPr wrap="square">
            <a:spAutoFit/>
          </a:bodyPr>
          <a:lstStyle/>
          <a:p>
            <a:r>
              <a:rPr lang="en-IN" b="1" dirty="0" smtClean="0">
                <a:solidFill>
                  <a:schemeClr val="tx2"/>
                </a:solidFill>
              </a:rPr>
              <a:t>We decided to </a:t>
            </a:r>
            <a:r>
              <a:rPr lang="en-IN" b="1" dirty="0" smtClean="0">
                <a:solidFill>
                  <a:schemeClr val="tx2"/>
                </a:solidFill>
              </a:rPr>
              <a:t>go with Area under ROC curve </a:t>
            </a:r>
            <a:r>
              <a:rPr lang="en-IN" b="1" dirty="0" smtClean="0">
                <a:solidFill>
                  <a:schemeClr val="tx2"/>
                </a:solidFill>
              </a:rPr>
              <a:t>parameter. Classifiers </a:t>
            </a:r>
            <a:r>
              <a:rPr lang="en-IN" b="1" dirty="0" smtClean="0">
                <a:solidFill>
                  <a:schemeClr val="tx2"/>
                </a:solidFill>
              </a:rPr>
              <a:t>were </a:t>
            </a:r>
            <a:r>
              <a:rPr lang="en-IN" b="1" dirty="0" smtClean="0">
                <a:solidFill>
                  <a:schemeClr val="tx2"/>
                </a:solidFill>
              </a:rPr>
              <a:t>tested and </a:t>
            </a:r>
            <a:r>
              <a:rPr lang="en-IN" b="1" dirty="0" smtClean="0">
                <a:solidFill>
                  <a:schemeClr val="tx2"/>
                </a:solidFill>
              </a:rPr>
              <a:t>the classifier with the highest Area Under ROC Curve (</a:t>
            </a:r>
            <a:r>
              <a:rPr lang="en-IN" b="1" dirty="0" smtClean="0">
                <a:solidFill>
                  <a:schemeClr val="tx2"/>
                </a:solidFill>
              </a:rPr>
              <a:t>AUC-ROC</a:t>
            </a:r>
            <a:r>
              <a:rPr lang="en-IN" b="1" dirty="0" smtClean="0">
                <a:solidFill>
                  <a:schemeClr val="tx2"/>
                </a:solidFill>
              </a:rPr>
              <a:t>) was </a:t>
            </a:r>
            <a:r>
              <a:rPr lang="en-IN" b="1" dirty="0" smtClean="0">
                <a:solidFill>
                  <a:schemeClr val="tx2"/>
                </a:solidFill>
              </a:rPr>
              <a:t>selected.</a:t>
            </a:r>
            <a:endParaRPr lang="en-IN" b="1" dirty="0">
              <a:solidFill>
                <a:schemeClr val="tx2"/>
              </a:solidFill>
            </a:endParaRPr>
          </a:p>
        </p:txBody>
      </p:sp>
      <p:sp>
        <p:nvSpPr>
          <p:cNvPr id="8" name="TextBox 7"/>
          <p:cNvSpPr txBox="1"/>
          <p:nvPr/>
        </p:nvSpPr>
        <p:spPr>
          <a:xfrm>
            <a:off x="505101" y="-2"/>
            <a:ext cx="6274519" cy="830997"/>
          </a:xfrm>
          <a:prstGeom prst="rect">
            <a:avLst/>
          </a:prstGeom>
          <a:noFill/>
        </p:spPr>
        <p:txBody>
          <a:bodyPr wrap="square" rtlCol="0">
            <a:spAutoFit/>
          </a:bodyPr>
          <a:lstStyle/>
          <a:p>
            <a:r>
              <a:rPr lang="en-IN" sz="4800" b="1" dirty="0" smtClean="0">
                <a:solidFill>
                  <a:schemeClr val="tx2"/>
                </a:solidFill>
              </a:rPr>
              <a:t>Model Selection</a:t>
            </a:r>
            <a:endParaRPr lang="en-IN" sz="4800" b="1" dirty="0">
              <a:solidFill>
                <a:schemeClr val="tx2"/>
              </a:solidFill>
            </a:endParaRPr>
          </a:p>
        </p:txBody>
      </p:sp>
    </p:spTree>
    <p:extLst>
      <p:ext uri="{BB962C8B-B14F-4D97-AF65-F5344CB8AC3E}">
        <p14:creationId xmlns="" xmlns:p14="http://schemas.microsoft.com/office/powerpoint/2010/main" val="3244830020"/>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2" descr="C:\Users\HP PAV\Downloads\temp (1).jpg"/>
          <p:cNvPicPr>
            <a:picLocks noChangeAspect="1" noChangeArrowheads="1"/>
          </p:cNvPicPr>
          <p:nvPr/>
        </p:nvPicPr>
        <p:blipFill>
          <a:blip r:embed="rId3" cstate="print"/>
          <a:srcRect/>
          <a:stretch>
            <a:fillRect/>
          </a:stretch>
        </p:blipFill>
        <p:spPr bwMode="auto">
          <a:xfrm>
            <a:off x="8707" y="8707"/>
            <a:ext cx="9144000" cy="6858000"/>
          </a:xfrm>
          <a:prstGeom prst="rect">
            <a:avLst/>
          </a:prstGeom>
          <a:noFill/>
        </p:spPr>
      </p:pic>
      <p:pic>
        <p:nvPicPr>
          <p:cNvPr id="5122" name="Picture 2" descr="C:\Users\HP PAV\Desktop\content\content\logreg.png"/>
          <p:cNvPicPr>
            <a:picLocks noChangeAspect="1" noChangeArrowheads="1"/>
          </p:cNvPicPr>
          <p:nvPr/>
        </p:nvPicPr>
        <p:blipFill>
          <a:blip r:embed="rId4"/>
          <a:srcRect l="5118" t="882"/>
          <a:stretch>
            <a:fillRect/>
          </a:stretch>
        </p:blipFill>
        <p:spPr bwMode="auto">
          <a:xfrm>
            <a:off x="1332418" y="1227910"/>
            <a:ext cx="4856337" cy="3487784"/>
          </a:xfrm>
          <a:prstGeom prst="rect">
            <a:avLst/>
          </a:prstGeom>
          <a:noFill/>
        </p:spPr>
      </p:pic>
      <p:sp>
        <p:nvSpPr>
          <p:cNvPr id="5" name="Rectangle 4"/>
          <p:cNvSpPr/>
          <p:nvPr/>
        </p:nvSpPr>
        <p:spPr>
          <a:xfrm>
            <a:off x="5852174" y="1731558"/>
            <a:ext cx="4572000" cy="1477328"/>
          </a:xfrm>
          <a:prstGeom prst="rect">
            <a:avLst/>
          </a:prstGeom>
        </p:spPr>
        <p:txBody>
          <a:bodyPr>
            <a:spAutoFit/>
          </a:bodyPr>
          <a:lstStyle/>
          <a:p>
            <a:r>
              <a:rPr lang="en-IN" b="1" dirty="0" smtClean="0">
                <a:solidFill>
                  <a:schemeClr val="tx2"/>
                </a:solidFill>
              </a:rPr>
              <a:t>AUC:  </a:t>
            </a:r>
            <a:r>
              <a:rPr lang="en-IN" b="1" dirty="0" smtClean="0">
                <a:solidFill>
                  <a:schemeClr val="tx2"/>
                </a:solidFill>
              </a:rPr>
              <a:t>0.833</a:t>
            </a:r>
          </a:p>
          <a:p>
            <a:endParaRPr lang="en-IN" b="1" dirty="0" smtClean="0">
              <a:solidFill>
                <a:schemeClr val="tx2"/>
              </a:solidFill>
            </a:endParaRPr>
          </a:p>
          <a:p>
            <a:r>
              <a:rPr lang="en-IN" b="1" dirty="0" smtClean="0">
                <a:solidFill>
                  <a:schemeClr val="tx2"/>
                </a:solidFill>
              </a:rPr>
              <a:t>Specificity</a:t>
            </a:r>
            <a:r>
              <a:rPr lang="en-IN" b="1" dirty="0" smtClean="0">
                <a:solidFill>
                  <a:schemeClr val="tx2"/>
                </a:solidFill>
              </a:rPr>
              <a:t>: </a:t>
            </a:r>
            <a:r>
              <a:rPr lang="en-IN" b="1" dirty="0" smtClean="0">
                <a:solidFill>
                  <a:schemeClr val="tx2"/>
                </a:solidFill>
              </a:rPr>
              <a:t>0.98</a:t>
            </a:r>
          </a:p>
          <a:p>
            <a:r>
              <a:rPr lang="en-IN" b="1" dirty="0" smtClean="0">
                <a:solidFill>
                  <a:schemeClr val="tx2"/>
                </a:solidFill>
              </a:rPr>
              <a:t>Sensitivity/Recall</a:t>
            </a:r>
            <a:r>
              <a:rPr lang="en-IN" b="1" dirty="0" smtClean="0">
                <a:solidFill>
                  <a:schemeClr val="tx2"/>
                </a:solidFill>
              </a:rPr>
              <a:t>: </a:t>
            </a:r>
            <a:r>
              <a:rPr lang="en-IN" b="1" dirty="0" smtClean="0">
                <a:solidFill>
                  <a:schemeClr val="tx2"/>
                </a:solidFill>
              </a:rPr>
              <a:t>0.22</a:t>
            </a:r>
            <a:endParaRPr lang="en-IN" b="1" dirty="0" smtClean="0">
              <a:solidFill>
                <a:schemeClr val="tx2"/>
              </a:solidFill>
            </a:endParaRPr>
          </a:p>
          <a:p>
            <a:r>
              <a:rPr lang="en-IN" b="1" dirty="0" smtClean="0">
                <a:solidFill>
                  <a:schemeClr val="tx2"/>
                </a:solidFill>
              </a:rPr>
              <a:t>Precision</a:t>
            </a:r>
            <a:r>
              <a:rPr lang="en-IN" b="1" dirty="0" smtClean="0">
                <a:solidFill>
                  <a:schemeClr val="tx2"/>
                </a:solidFill>
              </a:rPr>
              <a:t>: 0.63 </a:t>
            </a:r>
            <a:endParaRPr lang="en-IN" b="1" dirty="0">
              <a:solidFill>
                <a:schemeClr val="tx2"/>
              </a:solidFill>
            </a:endParaRPr>
          </a:p>
        </p:txBody>
      </p:sp>
      <p:sp>
        <p:nvSpPr>
          <p:cNvPr id="6" name="TextBox 5"/>
          <p:cNvSpPr txBox="1"/>
          <p:nvPr/>
        </p:nvSpPr>
        <p:spPr>
          <a:xfrm>
            <a:off x="1733010" y="574763"/>
            <a:ext cx="6274519" cy="646331"/>
          </a:xfrm>
          <a:prstGeom prst="rect">
            <a:avLst/>
          </a:prstGeom>
          <a:noFill/>
        </p:spPr>
        <p:txBody>
          <a:bodyPr wrap="square" rtlCol="0">
            <a:spAutoFit/>
          </a:bodyPr>
          <a:lstStyle/>
          <a:p>
            <a:pPr algn="ctr"/>
            <a:r>
              <a:rPr lang="en-IN" sz="3600" b="1" dirty="0" smtClean="0">
                <a:solidFill>
                  <a:schemeClr val="tx2"/>
                </a:solidFill>
              </a:rPr>
              <a:t>Logistic Regression</a:t>
            </a:r>
            <a:endParaRPr lang="en-IN" sz="3600" b="1" dirty="0">
              <a:solidFill>
                <a:schemeClr val="tx2"/>
              </a:solidFill>
            </a:endParaRPr>
          </a:p>
        </p:txBody>
      </p:sp>
    </p:spTree>
    <p:extLst>
      <p:ext uri="{BB962C8B-B14F-4D97-AF65-F5344CB8AC3E}">
        <p14:creationId xmlns="" xmlns:p14="http://schemas.microsoft.com/office/powerpoint/2010/main" val="331925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2" descr="C:\Users\HP PAV\Downloads\temp (1).jpg"/>
          <p:cNvPicPr>
            <a:picLocks noChangeAspect="1" noChangeArrowheads="1"/>
          </p:cNvPicPr>
          <p:nvPr/>
        </p:nvPicPr>
        <p:blipFill>
          <a:blip r:embed="rId3" cstate="print"/>
          <a:srcRect/>
          <a:stretch>
            <a:fillRect/>
          </a:stretch>
        </p:blipFill>
        <p:spPr bwMode="auto">
          <a:xfrm>
            <a:off x="8707" y="8707"/>
            <a:ext cx="9144000" cy="6858000"/>
          </a:xfrm>
          <a:prstGeom prst="rect">
            <a:avLst/>
          </a:prstGeom>
          <a:noFill/>
        </p:spPr>
      </p:pic>
      <p:sp>
        <p:nvSpPr>
          <p:cNvPr id="4" name="TextBox 3"/>
          <p:cNvSpPr txBox="1"/>
          <p:nvPr/>
        </p:nvSpPr>
        <p:spPr>
          <a:xfrm>
            <a:off x="2046518" y="561700"/>
            <a:ext cx="4706979" cy="646331"/>
          </a:xfrm>
          <a:prstGeom prst="rect">
            <a:avLst/>
          </a:prstGeom>
          <a:noFill/>
        </p:spPr>
        <p:txBody>
          <a:bodyPr wrap="square" rtlCol="0">
            <a:spAutoFit/>
          </a:bodyPr>
          <a:lstStyle/>
          <a:p>
            <a:pPr algn="ctr"/>
            <a:r>
              <a:rPr lang="en-IN" sz="3600" b="1" dirty="0" smtClean="0">
                <a:solidFill>
                  <a:schemeClr val="tx2"/>
                </a:solidFill>
              </a:rPr>
              <a:t>Naive </a:t>
            </a:r>
            <a:r>
              <a:rPr lang="en-IN" sz="3600" b="1" dirty="0" err="1" smtClean="0">
                <a:solidFill>
                  <a:schemeClr val="tx2"/>
                </a:solidFill>
              </a:rPr>
              <a:t>Bayes</a:t>
            </a:r>
            <a:r>
              <a:rPr lang="en-IN" sz="3600" b="1" dirty="0" smtClean="0">
                <a:solidFill>
                  <a:schemeClr val="tx2"/>
                </a:solidFill>
              </a:rPr>
              <a:t>’ </a:t>
            </a:r>
            <a:endParaRPr lang="en-IN" sz="3600" b="1" dirty="0">
              <a:solidFill>
                <a:schemeClr val="tx2"/>
              </a:solidFill>
            </a:endParaRPr>
          </a:p>
        </p:txBody>
      </p:sp>
      <p:pic>
        <p:nvPicPr>
          <p:cNvPr id="6" name="Picture 2" descr="C:\Users\HP PAV\Desktop\content\content\nb.png"/>
          <p:cNvPicPr>
            <a:picLocks noChangeAspect="1" noChangeArrowheads="1"/>
          </p:cNvPicPr>
          <p:nvPr/>
        </p:nvPicPr>
        <p:blipFill>
          <a:blip r:embed="rId4"/>
          <a:srcRect/>
          <a:stretch>
            <a:fillRect/>
          </a:stretch>
        </p:blipFill>
        <p:spPr bwMode="auto">
          <a:xfrm>
            <a:off x="1044662" y="1227908"/>
            <a:ext cx="5111141" cy="3513909"/>
          </a:xfrm>
          <a:prstGeom prst="rect">
            <a:avLst/>
          </a:prstGeom>
          <a:noFill/>
        </p:spPr>
      </p:pic>
      <p:sp>
        <p:nvSpPr>
          <p:cNvPr id="7" name="Rectangle 6"/>
          <p:cNvSpPr/>
          <p:nvPr/>
        </p:nvSpPr>
        <p:spPr>
          <a:xfrm>
            <a:off x="5852174" y="1731558"/>
            <a:ext cx="4572000" cy="1477328"/>
          </a:xfrm>
          <a:prstGeom prst="rect">
            <a:avLst/>
          </a:prstGeom>
        </p:spPr>
        <p:txBody>
          <a:bodyPr>
            <a:spAutoFit/>
          </a:bodyPr>
          <a:lstStyle/>
          <a:p>
            <a:r>
              <a:rPr lang="en-IN" b="1" dirty="0" smtClean="0">
                <a:solidFill>
                  <a:schemeClr val="tx2"/>
                </a:solidFill>
              </a:rPr>
              <a:t>AUC: 0.865</a:t>
            </a:r>
            <a:endParaRPr lang="en-IN" b="1" dirty="0" smtClean="0">
              <a:solidFill>
                <a:schemeClr val="tx2"/>
              </a:solidFill>
            </a:endParaRPr>
          </a:p>
          <a:p>
            <a:endParaRPr lang="en-IN" b="1" dirty="0" smtClean="0">
              <a:solidFill>
                <a:schemeClr val="tx2"/>
              </a:solidFill>
            </a:endParaRPr>
          </a:p>
          <a:p>
            <a:r>
              <a:rPr lang="en-IN" b="1" dirty="0" smtClean="0">
                <a:solidFill>
                  <a:schemeClr val="tx2"/>
                </a:solidFill>
              </a:rPr>
              <a:t>Specificity: </a:t>
            </a:r>
            <a:r>
              <a:rPr lang="en-IN" b="1" dirty="0" smtClean="0">
                <a:solidFill>
                  <a:schemeClr val="tx2"/>
                </a:solidFill>
              </a:rPr>
              <a:t>0.93</a:t>
            </a:r>
          </a:p>
          <a:p>
            <a:r>
              <a:rPr lang="en-IN" b="1" dirty="0" smtClean="0">
                <a:solidFill>
                  <a:schemeClr val="tx2"/>
                </a:solidFill>
              </a:rPr>
              <a:t>Sensitivity/Recall</a:t>
            </a:r>
            <a:r>
              <a:rPr lang="en-IN" b="1" dirty="0" smtClean="0">
                <a:solidFill>
                  <a:schemeClr val="tx2"/>
                </a:solidFill>
              </a:rPr>
              <a:t>: </a:t>
            </a:r>
            <a:r>
              <a:rPr lang="en-IN" b="1" dirty="0" smtClean="0">
                <a:solidFill>
                  <a:schemeClr val="tx2"/>
                </a:solidFill>
              </a:rPr>
              <a:t>0.42</a:t>
            </a:r>
          </a:p>
          <a:p>
            <a:r>
              <a:rPr lang="en-IN" b="1" dirty="0" smtClean="0">
                <a:solidFill>
                  <a:schemeClr val="tx2"/>
                </a:solidFill>
              </a:rPr>
              <a:t>Precision</a:t>
            </a:r>
            <a:r>
              <a:rPr lang="en-IN" b="1" dirty="0" smtClean="0">
                <a:solidFill>
                  <a:schemeClr val="tx2"/>
                </a:solidFill>
              </a:rPr>
              <a:t>: 0.48</a:t>
            </a:r>
            <a:endParaRPr lang="en-IN" b="1" dirty="0">
              <a:solidFill>
                <a:schemeClr val="tx2"/>
              </a:solidFill>
            </a:endParaRPr>
          </a:p>
        </p:txBody>
      </p:sp>
    </p:spTree>
    <p:extLst>
      <p:ext uri="{BB962C8B-B14F-4D97-AF65-F5344CB8AC3E}">
        <p14:creationId xmlns="" xmlns:p14="http://schemas.microsoft.com/office/powerpoint/2010/main" val="1555082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2" descr="C:\Users\HP PAV\Downloads\temp (1).jpg"/>
          <p:cNvPicPr>
            <a:picLocks noChangeAspect="1" noChangeArrowheads="1"/>
          </p:cNvPicPr>
          <p:nvPr/>
        </p:nvPicPr>
        <p:blipFill>
          <a:blip r:embed="rId3" cstate="print"/>
          <a:srcRect/>
          <a:stretch>
            <a:fillRect/>
          </a:stretch>
        </p:blipFill>
        <p:spPr bwMode="auto">
          <a:xfrm>
            <a:off x="8707" y="8707"/>
            <a:ext cx="9144000" cy="6858000"/>
          </a:xfrm>
          <a:prstGeom prst="rect">
            <a:avLst/>
          </a:prstGeom>
          <a:noFill/>
        </p:spPr>
      </p:pic>
      <p:cxnSp>
        <p:nvCxnSpPr>
          <p:cNvPr id="6" name="Straight Connector 5"/>
          <p:cNvCxnSpPr/>
          <p:nvPr/>
        </p:nvCxnSpPr>
        <p:spPr>
          <a:xfrm rot="16200000" flipH="1">
            <a:off x="1495697" y="3389811"/>
            <a:ext cx="6191795" cy="6531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7718" y="483323"/>
            <a:ext cx="4706979" cy="646331"/>
          </a:xfrm>
          <a:prstGeom prst="rect">
            <a:avLst/>
          </a:prstGeom>
          <a:noFill/>
        </p:spPr>
        <p:txBody>
          <a:bodyPr wrap="square" rtlCol="0">
            <a:spAutoFit/>
          </a:bodyPr>
          <a:lstStyle/>
          <a:p>
            <a:pPr algn="ctr"/>
            <a:r>
              <a:rPr lang="en-IN" sz="3600" b="1" dirty="0" smtClean="0">
                <a:solidFill>
                  <a:schemeClr val="tx2"/>
                </a:solidFill>
              </a:rPr>
              <a:t>SVM Classifier</a:t>
            </a:r>
            <a:endParaRPr lang="en-IN" sz="3600" b="1" dirty="0">
              <a:solidFill>
                <a:schemeClr val="tx2"/>
              </a:solidFill>
            </a:endParaRPr>
          </a:p>
        </p:txBody>
      </p:sp>
      <p:sp>
        <p:nvSpPr>
          <p:cNvPr id="8" name="TextBox 7"/>
          <p:cNvSpPr txBox="1"/>
          <p:nvPr/>
        </p:nvSpPr>
        <p:spPr>
          <a:xfrm>
            <a:off x="4497983" y="531220"/>
            <a:ext cx="4706979" cy="646331"/>
          </a:xfrm>
          <a:prstGeom prst="rect">
            <a:avLst/>
          </a:prstGeom>
          <a:noFill/>
        </p:spPr>
        <p:txBody>
          <a:bodyPr wrap="square" rtlCol="0">
            <a:spAutoFit/>
          </a:bodyPr>
          <a:lstStyle/>
          <a:p>
            <a:pPr algn="ctr"/>
            <a:r>
              <a:rPr lang="en-IN" sz="3600" b="1" dirty="0" smtClean="0">
                <a:solidFill>
                  <a:schemeClr val="tx2"/>
                </a:solidFill>
              </a:rPr>
              <a:t>Gradient Boosting</a:t>
            </a:r>
            <a:endParaRPr lang="en-IN" sz="3600" b="1" dirty="0">
              <a:solidFill>
                <a:schemeClr val="tx2"/>
              </a:solidFill>
            </a:endParaRPr>
          </a:p>
        </p:txBody>
      </p:sp>
      <p:pic>
        <p:nvPicPr>
          <p:cNvPr id="7170" name="Picture 2" descr="C:\Users\HP PAV\Desktop\content\content\gb.png"/>
          <p:cNvPicPr>
            <a:picLocks noChangeAspect="1" noChangeArrowheads="1"/>
          </p:cNvPicPr>
          <p:nvPr/>
        </p:nvPicPr>
        <p:blipFill>
          <a:blip r:embed="rId4"/>
          <a:srcRect/>
          <a:stretch>
            <a:fillRect/>
          </a:stretch>
        </p:blipFill>
        <p:spPr bwMode="auto">
          <a:xfrm>
            <a:off x="4803239" y="1149531"/>
            <a:ext cx="4340761" cy="2984273"/>
          </a:xfrm>
          <a:prstGeom prst="rect">
            <a:avLst/>
          </a:prstGeom>
          <a:noFill/>
        </p:spPr>
      </p:pic>
      <p:pic>
        <p:nvPicPr>
          <p:cNvPr id="7171" name="Picture 3" descr="C:\Users\HP PAV\Desktop\content\content\svm.png"/>
          <p:cNvPicPr>
            <a:picLocks noChangeAspect="1" noChangeArrowheads="1"/>
          </p:cNvPicPr>
          <p:nvPr/>
        </p:nvPicPr>
        <p:blipFill>
          <a:blip r:embed="rId5"/>
          <a:srcRect l="5587" t="905"/>
          <a:stretch>
            <a:fillRect/>
          </a:stretch>
        </p:blipFill>
        <p:spPr bwMode="auto">
          <a:xfrm>
            <a:off x="587829" y="1188720"/>
            <a:ext cx="3964527" cy="2860766"/>
          </a:xfrm>
          <a:prstGeom prst="rect">
            <a:avLst/>
          </a:prstGeom>
          <a:noFill/>
        </p:spPr>
      </p:pic>
      <p:sp>
        <p:nvSpPr>
          <p:cNvPr id="10" name="Rectangle 9"/>
          <p:cNvSpPr/>
          <p:nvPr/>
        </p:nvSpPr>
        <p:spPr>
          <a:xfrm>
            <a:off x="862162" y="4213500"/>
            <a:ext cx="4572000" cy="1477328"/>
          </a:xfrm>
          <a:prstGeom prst="rect">
            <a:avLst/>
          </a:prstGeom>
        </p:spPr>
        <p:txBody>
          <a:bodyPr>
            <a:spAutoFit/>
          </a:bodyPr>
          <a:lstStyle/>
          <a:p>
            <a:r>
              <a:rPr lang="en-IN" b="1" dirty="0" smtClean="0">
                <a:solidFill>
                  <a:schemeClr val="tx2"/>
                </a:solidFill>
              </a:rPr>
              <a:t>AUC: </a:t>
            </a:r>
            <a:r>
              <a:rPr lang="en-IN" b="1" dirty="0" smtClean="0">
                <a:solidFill>
                  <a:schemeClr val="tx2"/>
                </a:solidFill>
              </a:rPr>
              <a:t>0.911</a:t>
            </a:r>
          </a:p>
          <a:p>
            <a:endParaRPr lang="en-IN" b="1" dirty="0" smtClean="0">
              <a:solidFill>
                <a:schemeClr val="tx2"/>
              </a:solidFill>
            </a:endParaRPr>
          </a:p>
          <a:p>
            <a:r>
              <a:rPr lang="en-IN" b="1" dirty="0" smtClean="0">
                <a:solidFill>
                  <a:schemeClr val="tx2"/>
                </a:solidFill>
              </a:rPr>
              <a:t>Specificity: </a:t>
            </a:r>
            <a:r>
              <a:rPr lang="en-IN" b="1" dirty="0" smtClean="0">
                <a:solidFill>
                  <a:schemeClr val="tx2"/>
                </a:solidFill>
              </a:rPr>
              <a:t>0.99</a:t>
            </a:r>
          </a:p>
          <a:p>
            <a:r>
              <a:rPr lang="en-IN" b="1" dirty="0" smtClean="0">
                <a:solidFill>
                  <a:schemeClr val="tx2"/>
                </a:solidFill>
              </a:rPr>
              <a:t>Sensitivity/Recall</a:t>
            </a:r>
            <a:r>
              <a:rPr lang="en-IN" b="1" dirty="0" smtClean="0">
                <a:solidFill>
                  <a:schemeClr val="tx2"/>
                </a:solidFill>
              </a:rPr>
              <a:t>: </a:t>
            </a:r>
            <a:r>
              <a:rPr lang="en-IN" b="1" dirty="0" smtClean="0">
                <a:solidFill>
                  <a:schemeClr val="tx2"/>
                </a:solidFill>
              </a:rPr>
              <a:t>0.55</a:t>
            </a:r>
          </a:p>
          <a:p>
            <a:r>
              <a:rPr lang="en-IN" b="1" dirty="0" smtClean="0">
                <a:solidFill>
                  <a:schemeClr val="tx2"/>
                </a:solidFill>
              </a:rPr>
              <a:t>Precision</a:t>
            </a:r>
            <a:r>
              <a:rPr lang="en-IN" b="1" dirty="0" smtClean="0">
                <a:solidFill>
                  <a:schemeClr val="tx2"/>
                </a:solidFill>
              </a:rPr>
              <a:t>: 0.86 </a:t>
            </a:r>
            <a:endParaRPr lang="en-IN" b="1" dirty="0">
              <a:solidFill>
                <a:schemeClr val="tx2"/>
              </a:solidFill>
            </a:endParaRPr>
          </a:p>
        </p:txBody>
      </p:sp>
      <p:sp>
        <p:nvSpPr>
          <p:cNvPr id="11" name="Rectangle 10"/>
          <p:cNvSpPr/>
          <p:nvPr/>
        </p:nvSpPr>
        <p:spPr>
          <a:xfrm>
            <a:off x="5259991" y="4261397"/>
            <a:ext cx="4572000" cy="1477328"/>
          </a:xfrm>
          <a:prstGeom prst="rect">
            <a:avLst/>
          </a:prstGeom>
        </p:spPr>
        <p:txBody>
          <a:bodyPr>
            <a:spAutoFit/>
          </a:bodyPr>
          <a:lstStyle/>
          <a:p>
            <a:r>
              <a:rPr lang="en-IN" b="1" dirty="0" smtClean="0">
                <a:solidFill>
                  <a:schemeClr val="tx2"/>
                </a:solidFill>
              </a:rPr>
              <a:t>AUC: </a:t>
            </a:r>
            <a:r>
              <a:rPr lang="en-IN" b="1" dirty="0" smtClean="0">
                <a:solidFill>
                  <a:schemeClr val="tx2"/>
                </a:solidFill>
              </a:rPr>
              <a:t>0.917</a:t>
            </a:r>
          </a:p>
          <a:p>
            <a:endParaRPr lang="en-IN" b="1" dirty="0" smtClean="0">
              <a:solidFill>
                <a:schemeClr val="tx2"/>
              </a:solidFill>
            </a:endParaRPr>
          </a:p>
          <a:p>
            <a:r>
              <a:rPr lang="en-IN" b="1" dirty="0" smtClean="0">
                <a:solidFill>
                  <a:schemeClr val="tx2"/>
                </a:solidFill>
              </a:rPr>
              <a:t>Specificity: </a:t>
            </a:r>
            <a:r>
              <a:rPr lang="en-IN" b="1" dirty="0" smtClean="0">
                <a:solidFill>
                  <a:schemeClr val="tx2"/>
                </a:solidFill>
              </a:rPr>
              <a:t>0.99</a:t>
            </a:r>
          </a:p>
          <a:p>
            <a:r>
              <a:rPr lang="en-IN" b="1" dirty="0" smtClean="0">
                <a:solidFill>
                  <a:schemeClr val="tx2"/>
                </a:solidFill>
              </a:rPr>
              <a:t>Sensitivity/Recall</a:t>
            </a:r>
            <a:r>
              <a:rPr lang="en-IN" b="1" dirty="0" smtClean="0">
                <a:solidFill>
                  <a:schemeClr val="tx2"/>
                </a:solidFill>
              </a:rPr>
              <a:t>: </a:t>
            </a:r>
            <a:r>
              <a:rPr lang="en-IN" b="1" dirty="0" smtClean="0">
                <a:solidFill>
                  <a:schemeClr val="tx2"/>
                </a:solidFill>
              </a:rPr>
              <a:t>0.73</a:t>
            </a:r>
          </a:p>
          <a:p>
            <a:r>
              <a:rPr lang="en-IN" b="1" dirty="0" smtClean="0">
                <a:solidFill>
                  <a:schemeClr val="tx2"/>
                </a:solidFill>
              </a:rPr>
              <a:t>Precision</a:t>
            </a:r>
            <a:r>
              <a:rPr lang="en-IN" b="1" dirty="0" smtClean="0">
                <a:solidFill>
                  <a:schemeClr val="tx2"/>
                </a:solidFill>
              </a:rPr>
              <a:t>: 0.95</a:t>
            </a:r>
            <a:endParaRPr lang="en-IN" b="1" dirty="0">
              <a:solidFill>
                <a:schemeClr val="tx2"/>
              </a:solidFill>
            </a:endParaRPr>
          </a:p>
        </p:txBody>
      </p:sp>
    </p:spTree>
    <p:extLst>
      <p:ext uri="{BB962C8B-B14F-4D97-AF65-F5344CB8AC3E}">
        <p14:creationId xmlns="" xmlns:p14="http://schemas.microsoft.com/office/powerpoint/2010/main" val="3409022190"/>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descr="C:\Users\HP PAV\Downloads\temp (1).jpg"/>
          <p:cNvPicPr>
            <a:picLocks noChangeAspect="1" noChangeArrowheads="1"/>
          </p:cNvPicPr>
          <p:nvPr/>
        </p:nvPicPr>
        <p:blipFill>
          <a:blip r:embed="rId2" cstate="print"/>
          <a:srcRect/>
          <a:stretch>
            <a:fillRect/>
          </a:stretch>
        </p:blipFill>
        <p:spPr bwMode="auto">
          <a:xfrm>
            <a:off x="8707" y="8707"/>
            <a:ext cx="9144000" cy="6858000"/>
          </a:xfrm>
          <a:prstGeom prst="rect">
            <a:avLst/>
          </a:prstGeom>
          <a:noFill/>
        </p:spPr>
      </p:pic>
      <p:sp>
        <p:nvSpPr>
          <p:cNvPr id="5" name="TextBox 4"/>
          <p:cNvSpPr txBox="1"/>
          <p:nvPr/>
        </p:nvSpPr>
        <p:spPr>
          <a:xfrm>
            <a:off x="2294712" y="483323"/>
            <a:ext cx="4706979" cy="861774"/>
          </a:xfrm>
          <a:prstGeom prst="rect">
            <a:avLst/>
          </a:prstGeom>
          <a:noFill/>
        </p:spPr>
        <p:txBody>
          <a:bodyPr wrap="square" rtlCol="0">
            <a:spAutoFit/>
          </a:bodyPr>
          <a:lstStyle/>
          <a:p>
            <a:pPr algn="ctr"/>
            <a:r>
              <a:rPr lang="en-IN" sz="3600" b="1" dirty="0" smtClean="0">
                <a:solidFill>
                  <a:schemeClr val="tx2"/>
                </a:solidFill>
              </a:rPr>
              <a:t>Neura</a:t>
            </a:r>
            <a:r>
              <a:rPr lang="en-IN" sz="3600" b="1" dirty="0" smtClean="0">
                <a:solidFill>
                  <a:schemeClr val="tx2"/>
                </a:solidFill>
              </a:rPr>
              <a:t>l Network</a:t>
            </a:r>
          </a:p>
          <a:p>
            <a:pPr algn="ctr"/>
            <a:r>
              <a:rPr lang="en-IN" sz="1400" b="1" dirty="0" smtClean="0">
                <a:solidFill>
                  <a:schemeClr val="tx2"/>
                </a:solidFill>
              </a:rPr>
              <a:t>Selected Model</a:t>
            </a:r>
            <a:endParaRPr lang="en-IN" sz="1400" b="1" dirty="0">
              <a:solidFill>
                <a:schemeClr val="tx2"/>
              </a:solidFill>
            </a:endParaRPr>
          </a:p>
        </p:txBody>
      </p:sp>
      <p:pic>
        <p:nvPicPr>
          <p:cNvPr id="8194" name="Picture 2" descr="C:\Users\HP PAV\Desktop\content\content\nn.png"/>
          <p:cNvPicPr>
            <a:picLocks noChangeAspect="1" noChangeArrowheads="1"/>
          </p:cNvPicPr>
          <p:nvPr/>
        </p:nvPicPr>
        <p:blipFill>
          <a:blip r:embed="rId3"/>
          <a:srcRect/>
          <a:stretch>
            <a:fillRect/>
          </a:stretch>
        </p:blipFill>
        <p:spPr bwMode="auto">
          <a:xfrm>
            <a:off x="678498" y="1476103"/>
            <a:ext cx="5614190" cy="3859756"/>
          </a:xfrm>
          <a:prstGeom prst="rect">
            <a:avLst/>
          </a:prstGeom>
          <a:noFill/>
        </p:spPr>
      </p:pic>
      <p:sp>
        <p:nvSpPr>
          <p:cNvPr id="7" name="Rectangle 6"/>
          <p:cNvSpPr/>
          <p:nvPr/>
        </p:nvSpPr>
        <p:spPr>
          <a:xfrm>
            <a:off x="5865236" y="2463077"/>
            <a:ext cx="4572000" cy="1477328"/>
          </a:xfrm>
          <a:prstGeom prst="rect">
            <a:avLst/>
          </a:prstGeom>
        </p:spPr>
        <p:txBody>
          <a:bodyPr>
            <a:spAutoFit/>
          </a:bodyPr>
          <a:lstStyle/>
          <a:p>
            <a:r>
              <a:rPr lang="en-IN" b="1" dirty="0" smtClean="0">
                <a:solidFill>
                  <a:schemeClr val="tx2"/>
                </a:solidFill>
              </a:rPr>
              <a:t>AUC: </a:t>
            </a:r>
            <a:r>
              <a:rPr lang="en-IN" b="1" dirty="0" smtClean="0">
                <a:solidFill>
                  <a:schemeClr val="tx2"/>
                </a:solidFill>
              </a:rPr>
              <a:t>0.927</a:t>
            </a:r>
          </a:p>
          <a:p>
            <a:endParaRPr lang="en-IN" b="1" dirty="0" smtClean="0">
              <a:solidFill>
                <a:schemeClr val="tx2"/>
              </a:solidFill>
            </a:endParaRPr>
          </a:p>
          <a:p>
            <a:r>
              <a:rPr lang="en-IN" b="1" dirty="0" smtClean="0">
                <a:solidFill>
                  <a:schemeClr val="tx2"/>
                </a:solidFill>
              </a:rPr>
              <a:t>Specificity: </a:t>
            </a:r>
            <a:r>
              <a:rPr lang="en-IN" b="1" dirty="0" smtClean="0">
                <a:solidFill>
                  <a:schemeClr val="tx2"/>
                </a:solidFill>
              </a:rPr>
              <a:t>0.99</a:t>
            </a:r>
          </a:p>
          <a:p>
            <a:r>
              <a:rPr lang="en-IN" b="1" dirty="0" smtClean="0">
                <a:solidFill>
                  <a:schemeClr val="tx2"/>
                </a:solidFill>
              </a:rPr>
              <a:t>Sensitivity/Recall</a:t>
            </a:r>
            <a:r>
              <a:rPr lang="en-IN" b="1" dirty="0" smtClean="0">
                <a:solidFill>
                  <a:schemeClr val="tx2"/>
                </a:solidFill>
              </a:rPr>
              <a:t>: </a:t>
            </a:r>
            <a:r>
              <a:rPr lang="en-IN" b="1" dirty="0" smtClean="0">
                <a:solidFill>
                  <a:schemeClr val="tx2"/>
                </a:solidFill>
              </a:rPr>
              <a:t>0.78</a:t>
            </a:r>
          </a:p>
          <a:p>
            <a:r>
              <a:rPr lang="en-IN" b="1" dirty="0" smtClean="0">
                <a:solidFill>
                  <a:schemeClr val="tx2"/>
                </a:solidFill>
              </a:rPr>
              <a:t>Precision</a:t>
            </a:r>
            <a:r>
              <a:rPr lang="en-IN" b="1" dirty="0" smtClean="0">
                <a:solidFill>
                  <a:schemeClr val="tx2"/>
                </a:solidFill>
              </a:rPr>
              <a:t>: </a:t>
            </a:r>
            <a:r>
              <a:rPr lang="en-IN" b="1" dirty="0" smtClean="0">
                <a:solidFill>
                  <a:schemeClr val="tx2"/>
                </a:solidFill>
              </a:rPr>
              <a:t>0.94</a:t>
            </a:r>
            <a:endParaRPr lang="en-IN" b="1" dirty="0">
              <a:solidFill>
                <a:schemeClr val="tx2"/>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3631842" y="6194738"/>
            <a:ext cx="1957589" cy="55379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TextBox 9"/>
          <p:cNvSpPr txBox="1"/>
          <p:nvPr/>
        </p:nvSpPr>
        <p:spPr>
          <a:xfrm>
            <a:off x="3967795" y="6046631"/>
            <a:ext cx="1208408" cy="646331"/>
          </a:xfrm>
          <a:prstGeom prst="rect">
            <a:avLst/>
          </a:prstGeom>
          <a:noFill/>
        </p:spPr>
        <p:txBody>
          <a:bodyPr wrap="none" rtlCol="0">
            <a:spAutoFit/>
          </a:bodyPr>
          <a:lstStyle/>
          <a:p>
            <a:r>
              <a:rPr lang="en-IN" sz="3600" dirty="0" smtClean="0">
                <a:solidFill>
                  <a:schemeClr val="accent1">
                    <a:lumMod val="50000"/>
                  </a:schemeClr>
                </a:solidFill>
              </a:rPr>
              <a:t>Index</a:t>
            </a:r>
            <a:endParaRPr lang="en-IN" sz="3600" dirty="0">
              <a:solidFill>
                <a:schemeClr val="accent1">
                  <a:lumMod val="50000"/>
                </a:schemeClr>
              </a:solidFill>
            </a:endParaRPr>
          </a:p>
        </p:txBody>
      </p:sp>
      <p:sp>
        <p:nvSpPr>
          <p:cNvPr id="6" name="TextBox 5"/>
          <p:cNvSpPr txBox="1"/>
          <p:nvPr/>
        </p:nvSpPr>
        <p:spPr>
          <a:xfrm>
            <a:off x="6087297" y="3265714"/>
            <a:ext cx="1384663" cy="646331"/>
          </a:xfrm>
          <a:prstGeom prst="rect">
            <a:avLst/>
          </a:prstGeom>
          <a:noFill/>
        </p:spPr>
        <p:txBody>
          <a:bodyPr wrap="square" rtlCol="0">
            <a:spAutoFit/>
          </a:bodyPr>
          <a:lstStyle/>
          <a:p>
            <a:pPr algn="ctr"/>
            <a:r>
              <a:rPr lang="en-IN" b="1" dirty="0" smtClean="0">
                <a:solidFill>
                  <a:schemeClr val="tx2"/>
                </a:solidFill>
              </a:rPr>
              <a:t>Variable</a:t>
            </a:r>
          </a:p>
          <a:p>
            <a:pPr algn="ctr"/>
            <a:r>
              <a:rPr lang="en-IN" b="1" dirty="0" smtClean="0">
                <a:solidFill>
                  <a:schemeClr val="tx2"/>
                </a:solidFill>
              </a:rPr>
              <a:t>Analysis</a:t>
            </a:r>
            <a:endParaRPr lang="en-IN" b="1" dirty="0">
              <a:solidFill>
                <a:schemeClr val="tx2"/>
              </a:solidFill>
            </a:endParaRPr>
          </a:p>
        </p:txBody>
      </p:sp>
      <p:sp>
        <p:nvSpPr>
          <p:cNvPr id="7" name="TextBox 6"/>
          <p:cNvSpPr txBox="1"/>
          <p:nvPr/>
        </p:nvSpPr>
        <p:spPr>
          <a:xfrm>
            <a:off x="1680762" y="3143795"/>
            <a:ext cx="1384663" cy="738664"/>
          </a:xfrm>
          <a:prstGeom prst="rect">
            <a:avLst/>
          </a:prstGeom>
          <a:noFill/>
        </p:spPr>
        <p:txBody>
          <a:bodyPr wrap="square" rtlCol="0">
            <a:spAutoFit/>
          </a:bodyPr>
          <a:lstStyle/>
          <a:p>
            <a:pPr algn="ctr"/>
            <a:r>
              <a:rPr lang="en-IN" sz="1400" b="1" dirty="0" smtClean="0">
                <a:solidFill>
                  <a:schemeClr val="tx2"/>
                </a:solidFill>
              </a:rPr>
              <a:t>Data</a:t>
            </a:r>
          </a:p>
          <a:p>
            <a:pPr algn="ctr"/>
            <a:r>
              <a:rPr lang="en-IN" sz="1400" b="1" dirty="0" smtClean="0">
                <a:solidFill>
                  <a:schemeClr val="tx2"/>
                </a:solidFill>
              </a:rPr>
              <a:t>Pre- </a:t>
            </a:r>
          </a:p>
          <a:p>
            <a:pPr algn="ctr"/>
            <a:r>
              <a:rPr lang="en-IN" sz="1400" b="1" dirty="0" smtClean="0">
                <a:solidFill>
                  <a:schemeClr val="tx2"/>
                </a:solidFill>
              </a:rPr>
              <a:t>processing</a:t>
            </a:r>
            <a:endParaRPr lang="en-IN" sz="1400" b="1" dirty="0">
              <a:solidFill>
                <a:schemeClr val="tx2"/>
              </a:solidFill>
            </a:endParaRPr>
          </a:p>
        </p:txBody>
      </p:sp>
      <p:sp>
        <p:nvSpPr>
          <p:cNvPr id="8" name="TextBox 7"/>
          <p:cNvSpPr txBox="1"/>
          <p:nvPr/>
        </p:nvSpPr>
        <p:spPr>
          <a:xfrm>
            <a:off x="7454545" y="4871719"/>
            <a:ext cx="1384663" cy="954107"/>
          </a:xfrm>
          <a:prstGeom prst="rect">
            <a:avLst/>
          </a:prstGeom>
          <a:noFill/>
        </p:spPr>
        <p:txBody>
          <a:bodyPr wrap="square" rtlCol="0">
            <a:spAutoFit/>
          </a:bodyPr>
          <a:lstStyle/>
          <a:p>
            <a:pPr algn="ctr"/>
            <a:r>
              <a:rPr lang="en-IN" sz="1400" b="1" dirty="0" smtClean="0">
                <a:solidFill>
                  <a:schemeClr val="tx2"/>
                </a:solidFill>
              </a:rPr>
              <a:t>Model</a:t>
            </a:r>
          </a:p>
          <a:p>
            <a:pPr algn="ctr"/>
            <a:r>
              <a:rPr lang="en-IN" sz="1400" b="1" dirty="0" smtClean="0">
                <a:solidFill>
                  <a:schemeClr val="tx2"/>
                </a:solidFill>
              </a:rPr>
              <a:t>Selection &amp; Confusion Matrix</a:t>
            </a:r>
            <a:endParaRPr lang="en-IN" sz="1400" b="1" dirty="0">
              <a:solidFill>
                <a:schemeClr val="tx2"/>
              </a:solidFill>
            </a:endParaRPr>
          </a:p>
        </p:txBody>
      </p:sp>
      <p:sp>
        <p:nvSpPr>
          <p:cNvPr id="11" name="TextBox 10"/>
          <p:cNvSpPr txBox="1"/>
          <p:nvPr/>
        </p:nvSpPr>
        <p:spPr>
          <a:xfrm>
            <a:off x="226428" y="5020492"/>
            <a:ext cx="1384663" cy="646331"/>
          </a:xfrm>
          <a:prstGeom prst="rect">
            <a:avLst/>
          </a:prstGeom>
          <a:noFill/>
        </p:spPr>
        <p:txBody>
          <a:bodyPr wrap="square" rtlCol="0">
            <a:spAutoFit/>
          </a:bodyPr>
          <a:lstStyle/>
          <a:p>
            <a:pPr algn="ctr"/>
            <a:r>
              <a:rPr lang="en-IN" b="1" dirty="0" smtClean="0">
                <a:solidFill>
                  <a:schemeClr val="tx2"/>
                </a:solidFill>
              </a:rPr>
              <a:t>Accuracy</a:t>
            </a:r>
          </a:p>
          <a:p>
            <a:pPr algn="ctr"/>
            <a:r>
              <a:rPr lang="en-IN" b="1" dirty="0" smtClean="0">
                <a:solidFill>
                  <a:schemeClr val="tx2"/>
                </a:solidFill>
              </a:rPr>
              <a:t>Analysis</a:t>
            </a:r>
            <a:endParaRPr lang="en-IN" b="1" dirty="0">
              <a:solidFill>
                <a:schemeClr val="tx2"/>
              </a:solidFill>
            </a:endParaRPr>
          </a:p>
        </p:txBody>
      </p:sp>
      <p:sp>
        <p:nvSpPr>
          <p:cNvPr id="12" name="TextBox 11"/>
          <p:cNvSpPr txBox="1"/>
          <p:nvPr/>
        </p:nvSpPr>
        <p:spPr>
          <a:xfrm>
            <a:off x="3862257" y="2621281"/>
            <a:ext cx="1384663" cy="646331"/>
          </a:xfrm>
          <a:prstGeom prst="rect">
            <a:avLst/>
          </a:prstGeom>
          <a:noFill/>
        </p:spPr>
        <p:txBody>
          <a:bodyPr wrap="square" rtlCol="0">
            <a:spAutoFit/>
          </a:bodyPr>
          <a:lstStyle/>
          <a:p>
            <a:pPr algn="ctr"/>
            <a:r>
              <a:rPr lang="en-IN" b="1" dirty="0" smtClean="0">
                <a:solidFill>
                  <a:schemeClr val="tx2"/>
                </a:solidFill>
              </a:rPr>
              <a:t>Threshold</a:t>
            </a:r>
          </a:p>
          <a:p>
            <a:pPr algn="ctr"/>
            <a:r>
              <a:rPr lang="en-IN" b="1" dirty="0" smtClean="0">
                <a:solidFill>
                  <a:schemeClr val="tx2"/>
                </a:solidFill>
              </a:rPr>
              <a:t>Selection</a:t>
            </a:r>
            <a:endParaRPr lang="en-IN" b="1" dirty="0">
              <a:solidFill>
                <a:schemeClr val="tx2"/>
              </a:solidFill>
            </a:endParaRPr>
          </a:p>
        </p:txBody>
      </p:sp>
    </p:spTree>
    <p:extLst>
      <p:ext uri="{BB962C8B-B14F-4D97-AF65-F5344CB8AC3E}">
        <p14:creationId xmlns="" xmlns:p14="http://schemas.microsoft.com/office/powerpoint/2010/main" val="1930873904"/>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2" descr="C:\Users\HP PAV\Downloads\temp (1).jpg"/>
          <p:cNvPicPr>
            <a:picLocks noChangeAspect="1" noChangeArrowheads="1"/>
          </p:cNvPicPr>
          <p:nvPr/>
        </p:nvPicPr>
        <p:blipFill>
          <a:blip r:embed="rId3" cstate="print"/>
          <a:srcRect/>
          <a:stretch>
            <a:fillRect/>
          </a:stretch>
        </p:blipFill>
        <p:spPr bwMode="auto">
          <a:xfrm>
            <a:off x="8707" y="-17419"/>
            <a:ext cx="9144000" cy="6858000"/>
          </a:xfrm>
          <a:prstGeom prst="rect">
            <a:avLst/>
          </a:prstGeom>
          <a:noFill/>
        </p:spPr>
      </p:pic>
      <p:sp>
        <p:nvSpPr>
          <p:cNvPr id="5" name="TextBox 4"/>
          <p:cNvSpPr txBox="1"/>
          <p:nvPr/>
        </p:nvSpPr>
        <p:spPr>
          <a:xfrm>
            <a:off x="505101" y="-2"/>
            <a:ext cx="6274519" cy="830997"/>
          </a:xfrm>
          <a:prstGeom prst="rect">
            <a:avLst/>
          </a:prstGeom>
          <a:noFill/>
        </p:spPr>
        <p:txBody>
          <a:bodyPr wrap="square" rtlCol="0">
            <a:spAutoFit/>
          </a:bodyPr>
          <a:lstStyle/>
          <a:p>
            <a:r>
              <a:rPr lang="en-IN" sz="4800" b="1" dirty="0" smtClean="0">
                <a:solidFill>
                  <a:schemeClr val="tx2"/>
                </a:solidFill>
              </a:rPr>
              <a:t>Threshold Selection</a:t>
            </a:r>
            <a:endParaRPr lang="en-IN" sz="4800" b="1" dirty="0">
              <a:solidFill>
                <a:schemeClr val="tx2"/>
              </a:solidFill>
            </a:endParaRPr>
          </a:p>
        </p:txBody>
      </p:sp>
      <p:sp>
        <p:nvSpPr>
          <p:cNvPr id="6" name="TextBox 5"/>
          <p:cNvSpPr txBox="1"/>
          <p:nvPr/>
        </p:nvSpPr>
        <p:spPr>
          <a:xfrm>
            <a:off x="683627" y="1785261"/>
            <a:ext cx="8120739" cy="646331"/>
          </a:xfrm>
          <a:prstGeom prst="rect">
            <a:avLst/>
          </a:prstGeom>
          <a:noFill/>
        </p:spPr>
        <p:txBody>
          <a:bodyPr wrap="square" rtlCol="0">
            <a:spAutoFit/>
          </a:bodyPr>
          <a:lstStyle/>
          <a:p>
            <a:r>
              <a:rPr lang="en-IN" b="1" dirty="0" smtClean="0">
                <a:solidFill>
                  <a:schemeClr val="tx2"/>
                </a:solidFill>
              </a:rPr>
              <a:t>As </a:t>
            </a:r>
            <a:r>
              <a:rPr lang="en-IN" b="1" dirty="0" smtClean="0">
                <a:solidFill>
                  <a:schemeClr val="tx2"/>
                </a:solidFill>
              </a:rPr>
              <a:t>we </a:t>
            </a:r>
            <a:r>
              <a:rPr lang="en-IN" b="1" dirty="0" smtClean="0">
                <a:solidFill>
                  <a:schemeClr val="tx2"/>
                </a:solidFill>
              </a:rPr>
              <a:t>saw at the </a:t>
            </a:r>
            <a:r>
              <a:rPr lang="en-IN" b="1" dirty="0" smtClean="0">
                <a:solidFill>
                  <a:schemeClr val="tx2"/>
                </a:solidFill>
              </a:rPr>
              <a:t>threshold value of 0.5, we </a:t>
            </a:r>
            <a:r>
              <a:rPr lang="en-IN" b="1" dirty="0" smtClean="0">
                <a:solidFill>
                  <a:schemeClr val="tx2"/>
                </a:solidFill>
              </a:rPr>
              <a:t>have high precision, however , Recall value is low.</a:t>
            </a:r>
            <a:endParaRPr lang="en-IN" b="1" dirty="0">
              <a:solidFill>
                <a:schemeClr val="tx2"/>
              </a:solidFill>
            </a:endParaRPr>
          </a:p>
        </p:txBody>
      </p:sp>
      <p:sp>
        <p:nvSpPr>
          <p:cNvPr id="7" name="TextBox 6"/>
          <p:cNvSpPr txBox="1"/>
          <p:nvPr/>
        </p:nvSpPr>
        <p:spPr>
          <a:xfrm>
            <a:off x="849090" y="2616929"/>
            <a:ext cx="8120739" cy="2031325"/>
          </a:xfrm>
          <a:prstGeom prst="rect">
            <a:avLst/>
          </a:prstGeom>
          <a:noFill/>
        </p:spPr>
        <p:txBody>
          <a:bodyPr wrap="square" rtlCol="0">
            <a:spAutoFit/>
          </a:bodyPr>
          <a:lstStyle/>
          <a:p>
            <a:r>
              <a:rPr lang="en-IN" b="1" dirty="0" smtClean="0">
                <a:solidFill>
                  <a:schemeClr val="tx2"/>
                </a:solidFill>
              </a:rPr>
              <a:t>To </a:t>
            </a:r>
            <a:r>
              <a:rPr lang="en-IN" b="1" dirty="0" smtClean="0">
                <a:solidFill>
                  <a:schemeClr val="tx2"/>
                </a:solidFill>
              </a:rPr>
              <a:t>choose the right threshold value for classification we plotted different parameters like </a:t>
            </a:r>
            <a:r>
              <a:rPr lang="en-IN" b="1" dirty="0" smtClean="0">
                <a:solidFill>
                  <a:schemeClr val="tx2"/>
                </a:solidFill>
              </a:rPr>
              <a:t>:</a:t>
            </a:r>
          </a:p>
          <a:p>
            <a:pPr lvl="2">
              <a:buFont typeface="Arial" pitchFamily="34" charset="0"/>
              <a:buChar char="•"/>
            </a:pPr>
            <a:r>
              <a:rPr lang="en-IN" b="1" dirty="0" err="1" smtClean="0">
                <a:solidFill>
                  <a:schemeClr val="tx2"/>
                </a:solidFill>
              </a:rPr>
              <a:t>Youden</a:t>
            </a:r>
            <a:r>
              <a:rPr lang="en-IN" b="1" dirty="0" smtClean="0">
                <a:solidFill>
                  <a:schemeClr val="tx2"/>
                </a:solidFill>
              </a:rPr>
              <a:t> Index: </a:t>
            </a:r>
            <a:r>
              <a:rPr lang="en-IN" sz="1600" dirty="0" smtClean="0">
                <a:solidFill>
                  <a:schemeClr val="tx2"/>
                </a:solidFill>
              </a:rPr>
              <a:t>(Sensitivity + Specificity - 1) </a:t>
            </a:r>
            <a:endParaRPr lang="en-IN" sz="1600" b="1" dirty="0" smtClean="0">
              <a:solidFill>
                <a:schemeClr val="tx2"/>
              </a:solidFill>
            </a:endParaRPr>
          </a:p>
          <a:p>
            <a:pPr lvl="2">
              <a:buFont typeface="Arial" pitchFamily="34" charset="0"/>
              <a:buChar char="•"/>
            </a:pPr>
            <a:r>
              <a:rPr lang="en-IN" b="1" dirty="0" smtClean="0">
                <a:solidFill>
                  <a:schemeClr val="tx2"/>
                </a:solidFill>
              </a:rPr>
              <a:t>Distance of the point from the upper left corner on the ROC curve</a:t>
            </a:r>
          </a:p>
          <a:p>
            <a:pPr lvl="2">
              <a:buFont typeface="Arial" pitchFamily="34" charset="0"/>
              <a:buChar char="•"/>
            </a:pPr>
            <a:r>
              <a:rPr lang="en-IN" b="1" dirty="0" smtClean="0">
                <a:solidFill>
                  <a:schemeClr val="tx2"/>
                </a:solidFill>
              </a:rPr>
              <a:t>F-Beta value: </a:t>
            </a:r>
            <a:r>
              <a:rPr lang="en-IN" dirty="0" smtClean="0"/>
              <a:t>: </a:t>
            </a:r>
            <a:r>
              <a:rPr lang="en-IN" sz="1600" dirty="0" smtClean="0">
                <a:solidFill>
                  <a:schemeClr val="tx2"/>
                </a:solidFill>
              </a:rPr>
              <a:t>2/(</a:t>
            </a:r>
            <a:r>
              <a:rPr lang="en-IN" sz="1600" dirty="0" err="1" smtClean="0">
                <a:solidFill>
                  <a:schemeClr val="tx2"/>
                </a:solidFill>
              </a:rPr>
              <a:t>Fbeta</a:t>
            </a:r>
            <a:r>
              <a:rPr lang="en-IN" sz="1600" dirty="0" smtClean="0">
                <a:solidFill>
                  <a:schemeClr val="tx2"/>
                </a:solidFill>
              </a:rPr>
              <a:t>)= (1/(beta*Recall)) + (1/(precision))</a:t>
            </a:r>
          </a:p>
          <a:p>
            <a:pPr lvl="2">
              <a:buFont typeface="Arial" pitchFamily="34" charset="0"/>
              <a:buChar char="•"/>
            </a:pPr>
            <a:endParaRPr lang="en-IN" b="1" dirty="0" smtClean="0">
              <a:solidFill>
                <a:schemeClr val="tx2"/>
              </a:solidFill>
            </a:endParaRPr>
          </a:p>
          <a:p>
            <a:r>
              <a:rPr lang="en-IN" b="1" dirty="0" smtClean="0">
                <a:solidFill>
                  <a:schemeClr val="tx2"/>
                </a:solidFill>
              </a:rPr>
              <a:t>against </a:t>
            </a:r>
            <a:r>
              <a:rPr lang="en-IN" b="1" dirty="0" smtClean="0">
                <a:solidFill>
                  <a:schemeClr val="tx2"/>
                </a:solidFill>
              </a:rPr>
              <a:t>varying thresholds</a:t>
            </a:r>
            <a:endParaRPr lang="en-IN" b="1" dirty="0">
              <a:solidFill>
                <a:schemeClr val="tx2"/>
              </a:solidFill>
            </a:endParaRPr>
          </a:p>
        </p:txBody>
      </p:sp>
    </p:spTree>
    <p:extLst>
      <p:ext uri="{BB962C8B-B14F-4D97-AF65-F5344CB8AC3E}">
        <p14:creationId xmlns="" xmlns:p14="http://schemas.microsoft.com/office/powerpoint/2010/main" val="3409022190"/>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2" descr="C:\Users\HP PAV\Downloads\temp (1).jpg"/>
          <p:cNvPicPr>
            <a:picLocks noChangeAspect="1" noChangeArrowheads="1"/>
          </p:cNvPicPr>
          <p:nvPr/>
        </p:nvPicPr>
        <p:blipFill>
          <a:blip r:embed="rId3" cstate="print"/>
          <a:srcRect/>
          <a:stretch>
            <a:fillRect/>
          </a:stretch>
        </p:blipFill>
        <p:spPr bwMode="auto">
          <a:xfrm>
            <a:off x="8707" y="8707"/>
            <a:ext cx="9144000" cy="6858000"/>
          </a:xfrm>
          <a:prstGeom prst="rect">
            <a:avLst/>
          </a:prstGeom>
          <a:noFill/>
        </p:spPr>
      </p:pic>
      <p:pic>
        <p:nvPicPr>
          <p:cNvPr id="9218" name="Picture 2" descr="C:\Users\HP PAV\Desktop\content\content\threshold.png"/>
          <p:cNvPicPr>
            <a:picLocks noChangeAspect="1" noChangeArrowheads="1"/>
          </p:cNvPicPr>
          <p:nvPr/>
        </p:nvPicPr>
        <p:blipFill>
          <a:blip r:embed="rId4"/>
          <a:srcRect/>
          <a:stretch>
            <a:fillRect/>
          </a:stretch>
        </p:blipFill>
        <p:spPr bwMode="auto">
          <a:xfrm>
            <a:off x="1045529" y="313509"/>
            <a:ext cx="7445329" cy="5118664"/>
          </a:xfrm>
          <a:prstGeom prst="rect">
            <a:avLst/>
          </a:prstGeom>
          <a:noFill/>
        </p:spPr>
      </p:pic>
      <p:sp>
        <p:nvSpPr>
          <p:cNvPr id="5" name="TextBox 4"/>
          <p:cNvSpPr txBox="1"/>
          <p:nvPr/>
        </p:nvSpPr>
        <p:spPr>
          <a:xfrm>
            <a:off x="2978319" y="5512521"/>
            <a:ext cx="3840731" cy="523220"/>
          </a:xfrm>
          <a:prstGeom prst="rect">
            <a:avLst/>
          </a:prstGeom>
          <a:noFill/>
        </p:spPr>
        <p:txBody>
          <a:bodyPr wrap="none" rtlCol="0">
            <a:spAutoFit/>
          </a:bodyPr>
          <a:lstStyle/>
          <a:p>
            <a:r>
              <a:rPr lang="en-IN" sz="2800" b="1" dirty="0" smtClean="0">
                <a:solidFill>
                  <a:schemeClr val="tx2"/>
                </a:solidFill>
              </a:rPr>
              <a:t>Selected Threshold: 0.29</a:t>
            </a:r>
            <a:endParaRPr lang="en-IN" sz="2800" b="1" dirty="0">
              <a:solidFill>
                <a:schemeClr val="tx2"/>
              </a:solidFill>
            </a:endParaRPr>
          </a:p>
        </p:txBody>
      </p:sp>
      <p:sp>
        <p:nvSpPr>
          <p:cNvPr id="7" name="Frame 6"/>
          <p:cNvSpPr/>
          <p:nvPr/>
        </p:nvSpPr>
        <p:spPr>
          <a:xfrm>
            <a:off x="2978331" y="5499463"/>
            <a:ext cx="3788229" cy="52251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 xmlns:p14="http://schemas.microsoft.com/office/powerpoint/2010/main" val="9704718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2" descr="C:\Users\HP PAV\Downloads\temp (1).jpg"/>
          <p:cNvPicPr>
            <a:picLocks noChangeAspect="1" noChangeArrowheads="1"/>
          </p:cNvPicPr>
          <p:nvPr/>
        </p:nvPicPr>
        <p:blipFill>
          <a:blip r:embed="rId3" cstate="print"/>
          <a:srcRect/>
          <a:stretch>
            <a:fillRect/>
          </a:stretch>
        </p:blipFill>
        <p:spPr bwMode="auto">
          <a:xfrm>
            <a:off x="8707" y="8707"/>
            <a:ext cx="9144000" cy="6858000"/>
          </a:xfrm>
          <a:prstGeom prst="rect">
            <a:avLst/>
          </a:prstGeom>
          <a:noFill/>
        </p:spPr>
      </p:pic>
      <p:sp>
        <p:nvSpPr>
          <p:cNvPr id="7" name="TextBox 6"/>
          <p:cNvSpPr txBox="1"/>
          <p:nvPr/>
        </p:nvSpPr>
        <p:spPr>
          <a:xfrm>
            <a:off x="1432565" y="313506"/>
            <a:ext cx="6274519" cy="646331"/>
          </a:xfrm>
          <a:prstGeom prst="rect">
            <a:avLst/>
          </a:prstGeom>
          <a:noFill/>
        </p:spPr>
        <p:txBody>
          <a:bodyPr wrap="square" rtlCol="0">
            <a:spAutoFit/>
          </a:bodyPr>
          <a:lstStyle/>
          <a:p>
            <a:pPr algn="ctr"/>
            <a:r>
              <a:rPr lang="en-IN" sz="3600" b="1" dirty="0" smtClean="0">
                <a:solidFill>
                  <a:schemeClr val="tx2"/>
                </a:solidFill>
              </a:rPr>
              <a:t>Confusion Matrix</a:t>
            </a:r>
            <a:endParaRPr lang="en-IN" sz="3600" b="1" dirty="0">
              <a:solidFill>
                <a:schemeClr val="tx2"/>
              </a:solidFill>
            </a:endParaRPr>
          </a:p>
        </p:txBody>
      </p:sp>
      <p:pic>
        <p:nvPicPr>
          <p:cNvPr id="10242" name="Picture 2" descr="C:\Users\HP PAV\Desktop\content\content\t_conf.png"/>
          <p:cNvPicPr>
            <a:picLocks noChangeAspect="1" noChangeArrowheads="1"/>
          </p:cNvPicPr>
          <p:nvPr/>
        </p:nvPicPr>
        <p:blipFill>
          <a:blip r:embed="rId4"/>
          <a:srcRect l="4412" t="2545" r="11879"/>
          <a:stretch>
            <a:fillRect/>
          </a:stretch>
        </p:blipFill>
        <p:spPr bwMode="auto">
          <a:xfrm>
            <a:off x="561703" y="1280160"/>
            <a:ext cx="4014828" cy="3213463"/>
          </a:xfrm>
          <a:prstGeom prst="rect">
            <a:avLst/>
          </a:prstGeom>
          <a:noFill/>
        </p:spPr>
      </p:pic>
      <p:pic>
        <p:nvPicPr>
          <p:cNvPr id="10243" name="Picture 3" descr="C:\Users\HP PAV\Desktop\content\content\v_conf.png"/>
          <p:cNvPicPr>
            <a:picLocks noChangeAspect="1" noChangeArrowheads="1"/>
          </p:cNvPicPr>
          <p:nvPr/>
        </p:nvPicPr>
        <p:blipFill>
          <a:blip r:embed="rId5"/>
          <a:srcRect l="4811" t="1433" r="12511"/>
          <a:stretch>
            <a:fillRect/>
          </a:stretch>
        </p:blipFill>
        <p:spPr bwMode="auto">
          <a:xfrm>
            <a:off x="4728755" y="1252191"/>
            <a:ext cx="4010298" cy="3286878"/>
          </a:xfrm>
          <a:prstGeom prst="rect">
            <a:avLst/>
          </a:prstGeom>
          <a:noFill/>
        </p:spPr>
      </p:pic>
      <p:cxnSp>
        <p:nvCxnSpPr>
          <p:cNvPr id="5" name="Straight Connector 4"/>
          <p:cNvCxnSpPr/>
          <p:nvPr/>
        </p:nvCxnSpPr>
        <p:spPr>
          <a:xfrm rot="16200000" flipH="1">
            <a:off x="2116185" y="3448596"/>
            <a:ext cx="4898574" cy="3919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48783" y="4463140"/>
            <a:ext cx="6274519" cy="400110"/>
          </a:xfrm>
          <a:prstGeom prst="rect">
            <a:avLst/>
          </a:prstGeom>
          <a:noFill/>
        </p:spPr>
        <p:txBody>
          <a:bodyPr wrap="square" rtlCol="0">
            <a:spAutoFit/>
          </a:bodyPr>
          <a:lstStyle/>
          <a:p>
            <a:pPr algn="ctr"/>
            <a:r>
              <a:rPr lang="en-IN" sz="2000" b="1" u="sng" dirty="0" smtClean="0">
                <a:solidFill>
                  <a:schemeClr val="tx2"/>
                </a:solidFill>
              </a:rPr>
              <a:t>Test Data</a:t>
            </a:r>
            <a:endParaRPr lang="en-IN" sz="2000" b="1" u="sng" dirty="0">
              <a:solidFill>
                <a:schemeClr val="tx2"/>
              </a:solidFill>
            </a:endParaRPr>
          </a:p>
        </p:txBody>
      </p:sp>
      <p:sp>
        <p:nvSpPr>
          <p:cNvPr id="11" name="TextBox 10"/>
          <p:cNvSpPr txBox="1"/>
          <p:nvPr/>
        </p:nvSpPr>
        <p:spPr>
          <a:xfrm>
            <a:off x="3535688" y="4471849"/>
            <a:ext cx="6274519" cy="400110"/>
          </a:xfrm>
          <a:prstGeom prst="rect">
            <a:avLst/>
          </a:prstGeom>
          <a:noFill/>
        </p:spPr>
        <p:txBody>
          <a:bodyPr wrap="square" rtlCol="0">
            <a:spAutoFit/>
          </a:bodyPr>
          <a:lstStyle/>
          <a:p>
            <a:pPr algn="ctr"/>
            <a:r>
              <a:rPr lang="en-IN" sz="2000" b="1" u="sng" dirty="0" smtClean="0">
                <a:solidFill>
                  <a:schemeClr val="tx2"/>
                </a:solidFill>
              </a:rPr>
              <a:t>Validation Data</a:t>
            </a:r>
            <a:endParaRPr lang="en-IN" sz="2000" b="1" u="sng" dirty="0">
              <a:solidFill>
                <a:schemeClr val="tx2"/>
              </a:solidFill>
            </a:endParaRPr>
          </a:p>
        </p:txBody>
      </p:sp>
      <p:sp>
        <p:nvSpPr>
          <p:cNvPr id="12" name="Rectangle 11"/>
          <p:cNvSpPr/>
          <p:nvPr/>
        </p:nvSpPr>
        <p:spPr>
          <a:xfrm>
            <a:off x="5105400" y="4796135"/>
            <a:ext cx="4572000" cy="1477328"/>
          </a:xfrm>
          <a:prstGeom prst="rect">
            <a:avLst/>
          </a:prstGeom>
        </p:spPr>
        <p:txBody>
          <a:bodyPr>
            <a:spAutoFit/>
          </a:bodyPr>
          <a:lstStyle/>
          <a:p>
            <a:r>
              <a:rPr lang="en-IN" dirty="0" smtClean="0">
                <a:solidFill>
                  <a:schemeClr val="tx2"/>
                </a:solidFill>
              </a:rPr>
              <a:t>Specificity: </a:t>
            </a:r>
            <a:r>
              <a:rPr lang="en-IN" dirty="0" smtClean="0">
                <a:solidFill>
                  <a:schemeClr val="tx2"/>
                </a:solidFill>
              </a:rPr>
              <a:t>0.98</a:t>
            </a:r>
          </a:p>
          <a:p>
            <a:r>
              <a:rPr lang="en-IN" dirty="0" smtClean="0">
                <a:solidFill>
                  <a:schemeClr val="tx2"/>
                </a:solidFill>
              </a:rPr>
              <a:t>Sensitivity/Recall</a:t>
            </a:r>
            <a:r>
              <a:rPr lang="en-IN" dirty="0" smtClean="0">
                <a:solidFill>
                  <a:schemeClr val="tx2"/>
                </a:solidFill>
              </a:rPr>
              <a:t>: </a:t>
            </a:r>
            <a:r>
              <a:rPr lang="en-IN" dirty="0" smtClean="0">
                <a:solidFill>
                  <a:schemeClr val="tx2"/>
                </a:solidFill>
              </a:rPr>
              <a:t>0.83</a:t>
            </a:r>
          </a:p>
          <a:p>
            <a:r>
              <a:rPr lang="en-IN" dirty="0" smtClean="0">
                <a:solidFill>
                  <a:schemeClr val="tx2"/>
                </a:solidFill>
              </a:rPr>
              <a:t>Precision</a:t>
            </a:r>
            <a:r>
              <a:rPr lang="en-IN" dirty="0" smtClean="0">
                <a:solidFill>
                  <a:schemeClr val="tx2"/>
                </a:solidFill>
              </a:rPr>
              <a:t>: </a:t>
            </a:r>
            <a:r>
              <a:rPr lang="en-IN" dirty="0" smtClean="0">
                <a:solidFill>
                  <a:schemeClr val="tx2"/>
                </a:solidFill>
              </a:rPr>
              <a:t>0.86</a:t>
            </a:r>
          </a:p>
          <a:p>
            <a:r>
              <a:rPr lang="en-IN" dirty="0" err="1" smtClean="0">
                <a:solidFill>
                  <a:schemeClr val="tx2"/>
                </a:solidFill>
              </a:rPr>
              <a:t>val</a:t>
            </a:r>
            <a:r>
              <a:rPr lang="en-IN" dirty="0" smtClean="0">
                <a:solidFill>
                  <a:schemeClr val="tx2"/>
                </a:solidFill>
              </a:rPr>
              <a:t> </a:t>
            </a:r>
            <a:r>
              <a:rPr lang="en-IN" dirty="0" smtClean="0">
                <a:solidFill>
                  <a:schemeClr val="tx2"/>
                </a:solidFill>
              </a:rPr>
              <a:t>AUC: </a:t>
            </a:r>
            <a:r>
              <a:rPr lang="en-IN" dirty="0" smtClean="0">
                <a:solidFill>
                  <a:schemeClr val="tx2"/>
                </a:solidFill>
              </a:rPr>
              <a:t>0.927284615385</a:t>
            </a:r>
          </a:p>
          <a:p>
            <a:r>
              <a:rPr lang="en-IN" dirty="0" smtClean="0">
                <a:solidFill>
                  <a:schemeClr val="tx2"/>
                </a:solidFill>
              </a:rPr>
              <a:t>val</a:t>
            </a:r>
            <a:r>
              <a:rPr lang="en-IN" dirty="0" smtClean="0">
                <a:solidFill>
                  <a:schemeClr val="tx2"/>
                </a:solidFill>
              </a:rPr>
              <a:t>. Accuracy: 0.96</a:t>
            </a:r>
            <a:endParaRPr lang="en-IN" dirty="0">
              <a:solidFill>
                <a:schemeClr val="tx2"/>
              </a:solidFill>
            </a:endParaRPr>
          </a:p>
        </p:txBody>
      </p:sp>
      <p:sp>
        <p:nvSpPr>
          <p:cNvPr id="13" name="Rectangle 12"/>
          <p:cNvSpPr/>
          <p:nvPr/>
        </p:nvSpPr>
        <p:spPr>
          <a:xfrm>
            <a:off x="812800" y="4834235"/>
            <a:ext cx="4572000" cy="1477328"/>
          </a:xfrm>
          <a:prstGeom prst="rect">
            <a:avLst/>
          </a:prstGeom>
        </p:spPr>
        <p:txBody>
          <a:bodyPr>
            <a:spAutoFit/>
          </a:bodyPr>
          <a:lstStyle/>
          <a:p>
            <a:r>
              <a:rPr lang="en-IN" dirty="0" smtClean="0">
                <a:solidFill>
                  <a:schemeClr val="tx2"/>
                </a:solidFill>
              </a:rPr>
              <a:t>Specificity: </a:t>
            </a:r>
            <a:r>
              <a:rPr lang="en-IN" dirty="0" smtClean="0">
                <a:solidFill>
                  <a:schemeClr val="tx2"/>
                </a:solidFill>
              </a:rPr>
              <a:t>0.98</a:t>
            </a:r>
          </a:p>
          <a:p>
            <a:r>
              <a:rPr lang="en-IN" dirty="0" smtClean="0">
                <a:solidFill>
                  <a:schemeClr val="tx2"/>
                </a:solidFill>
              </a:rPr>
              <a:t>Sensitivity/Recall</a:t>
            </a:r>
            <a:r>
              <a:rPr lang="en-IN" dirty="0" smtClean="0">
                <a:solidFill>
                  <a:schemeClr val="tx2"/>
                </a:solidFill>
              </a:rPr>
              <a:t>: </a:t>
            </a:r>
            <a:r>
              <a:rPr lang="en-IN" dirty="0" smtClean="0">
                <a:solidFill>
                  <a:schemeClr val="tx2"/>
                </a:solidFill>
              </a:rPr>
              <a:t>0.81</a:t>
            </a:r>
          </a:p>
          <a:p>
            <a:r>
              <a:rPr lang="en-IN" dirty="0" smtClean="0">
                <a:solidFill>
                  <a:schemeClr val="tx2"/>
                </a:solidFill>
              </a:rPr>
              <a:t>Precision</a:t>
            </a:r>
            <a:r>
              <a:rPr lang="en-IN" dirty="0" smtClean="0">
                <a:solidFill>
                  <a:schemeClr val="tx2"/>
                </a:solidFill>
              </a:rPr>
              <a:t>: 0.85Test </a:t>
            </a:r>
            <a:endParaRPr lang="en-IN" dirty="0" smtClean="0">
              <a:solidFill>
                <a:schemeClr val="tx2"/>
              </a:solidFill>
            </a:endParaRPr>
          </a:p>
          <a:p>
            <a:r>
              <a:rPr lang="en-IN" dirty="0" smtClean="0">
                <a:solidFill>
                  <a:schemeClr val="tx2"/>
                </a:solidFill>
              </a:rPr>
              <a:t>AUC</a:t>
            </a:r>
            <a:r>
              <a:rPr lang="en-IN" dirty="0" smtClean="0">
                <a:solidFill>
                  <a:schemeClr val="tx2"/>
                </a:solidFill>
              </a:rPr>
              <a:t>: </a:t>
            </a:r>
            <a:r>
              <a:rPr lang="en-IN" dirty="0" smtClean="0">
                <a:solidFill>
                  <a:schemeClr val="tx2"/>
                </a:solidFill>
              </a:rPr>
              <a:t>0.903233564524</a:t>
            </a:r>
          </a:p>
          <a:p>
            <a:r>
              <a:rPr lang="en-IN" dirty="0" smtClean="0">
                <a:solidFill>
                  <a:schemeClr val="tx2"/>
                </a:solidFill>
              </a:rPr>
              <a:t>Test </a:t>
            </a:r>
            <a:r>
              <a:rPr lang="en-IN" dirty="0" smtClean="0">
                <a:solidFill>
                  <a:schemeClr val="tx2"/>
                </a:solidFill>
              </a:rPr>
              <a:t>Accuracy: 0.953333333333</a:t>
            </a:r>
            <a:endParaRPr lang="en-IN" dirty="0">
              <a:solidFill>
                <a:schemeClr val="tx2"/>
              </a:solidFill>
            </a:endParaRPr>
          </a:p>
        </p:txBody>
      </p:sp>
      <p:cxnSp>
        <p:nvCxnSpPr>
          <p:cNvPr id="15" name="Straight Connector 14"/>
          <p:cNvCxnSpPr/>
          <p:nvPr/>
        </p:nvCxnSpPr>
        <p:spPr>
          <a:xfrm rot="5400000">
            <a:off x="76200" y="5562600"/>
            <a:ext cx="14732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3187700" y="5600700"/>
            <a:ext cx="14732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12800" y="4838700"/>
            <a:ext cx="3124200" cy="25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12800" y="6299200"/>
            <a:ext cx="3124200" cy="25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4292600" y="5562600"/>
            <a:ext cx="14732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7404100" y="5600700"/>
            <a:ext cx="14732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029200" y="4838700"/>
            <a:ext cx="3124200" cy="25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029200" y="6299200"/>
            <a:ext cx="3124200" cy="25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26817075"/>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descr="C:\Users\HP PAV\Downloads\temp (1).jpg"/>
          <p:cNvPicPr>
            <a:picLocks noChangeAspect="1" noChangeArrowheads="1"/>
          </p:cNvPicPr>
          <p:nvPr/>
        </p:nvPicPr>
        <p:blipFill>
          <a:blip r:embed="rId2" cstate="print"/>
          <a:srcRect/>
          <a:stretch>
            <a:fillRect/>
          </a:stretch>
        </p:blipFill>
        <p:spPr bwMode="auto">
          <a:xfrm>
            <a:off x="8707" y="8707"/>
            <a:ext cx="9144000" cy="6858000"/>
          </a:xfrm>
          <a:prstGeom prst="rect">
            <a:avLst/>
          </a:prstGeom>
          <a:noFill/>
        </p:spPr>
      </p:pic>
      <p:pic>
        <p:nvPicPr>
          <p:cNvPr id="6" name="Picture 3" descr="C:\Users\HP PAV\Downloads\ppt3 (1).jpg"/>
          <p:cNvPicPr>
            <a:picLocks noChangeAspect="1" noChangeArrowheads="1"/>
          </p:cNvPicPr>
          <p:nvPr/>
        </p:nvPicPr>
        <p:blipFill>
          <a:blip r:embed="rId3"/>
          <a:srcRect/>
          <a:stretch>
            <a:fillRect/>
          </a:stretch>
        </p:blipFill>
        <p:spPr bwMode="auto">
          <a:xfrm>
            <a:off x="1089" y="0"/>
            <a:ext cx="9144000" cy="6897189"/>
          </a:xfrm>
          <a:prstGeom prst="rect">
            <a:avLst/>
          </a:prstGeom>
          <a:noFill/>
        </p:spPr>
      </p:pic>
      <p:sp>
        <p:nvSpPr>
          <p:cNvPr id="7" name="TextBox 6"/>
          <p:cNvSpPr txBox="1"/>
          <p:nvPr/>
        </p:nvSpPr>
        <p:spPr>
          <a:xfrm>
            <a:off x="571500" y="3225800"/>
            <a:ext cx="8629094" cy="369332"/>
          </a:xfrm>
          <a:prstGeom prst="rect">
            <a:avLst/>
          </a:prstGeom>
          <a:noFill/>
        </p:spPr>
        <p:txBody>
          <a:bodyPr wrap="none" rtlCol="0">
            <a:spAutoFit/>
          </a:bodyPr>
          <a:lstStyle/>
          <a:p>
            <a:r>
              <a:rPr lang="en-IN" dirty="0" smtClean="0">
                <a:solidFill>
                  <a:schemeClr val="bg1"/>
                </a:solidFill>
              </a:rPr>
              <a:t>In order to approach the problem, we used </a:t>
            </a:r>
            <a:r>
              <a:rPr lang="en-IN" b="1" dirty="0" smtClean="0">
                <a:solidFill>
                  <a:schemeClr val="bg1"/>
                </a:solidFill>
              </a:rPr>
              <a:t>Python</a:t>
            </a:r>
            <a:r>
              <a:rPr lang="en-IN" dirty="0" smtClean="0">
                <a:solidFill>
                  <a:schemeClr val="bg1"/>
                </a:solidFill>
              </a:rPr>
              <a:t> and the module used was </a:t>
            </a:r>
            <a:r>
              <a:rPr lang="en-IN" b="1" dirty="0" err="1" smtClean="0">
                <a:solidFill>
                  <a:schemeClr val="bg1"/>
                </a:solidFill>
              </a:rPr>
              <a:t>Scikit</a:t>
            </a:r>
            <a:r>
              <a:rPr lang="en-IN" b="1" dirty="0" smtClean="0">
                <a:solidFill>
                  <a:schemeClr val="bg1"/>
                </a:solidFill>
              </a:rPr>
              <a:t> Learn</a:t>
            </a:r>
            <a:r>
              <a:rPr lang="en-IN" dirty="0" smtClean="0">
                <a:solidFill>
                  <a:schemeClr val="bg1"/>
                </a:solidFill>
              </a:rPr>
              <a:t>.</a:t>
            </a:r>
            <a:endParaRPr lang="en-IN"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6087297" y="3265714"/>
            <a:ext cx="1384663" cy="646331"/>
          </a:xfrm>
          <a:prstGeom prst="rect">
            <a:avLst/>
          </a:prstGeom>
          <a:noFill/>
        </p:spPr>
        <p:txBody>
          <a:bodyPr wrap="square" rtlCol="0">
            <a:spAutoFit/>
          </a:bodyPr>
          <a:lstStyle/>
          <a:p>
            <a:pPr algn="ctr"/>
            <a:r>
              <a:rPr lang="en-IN" b="1" dirty="0" smtClean="0">
                <a:solidFill>
                  <a:schemeClr val="tx2"/>
                </a:solidFill>
              </a:rPr>
              <a:t>Variable</a:t>
            </a:r>
          </a:p>
          <a:p>
            <a:pPr algn="ctr"/>
            <a:r>
              <a:rPr lang="en-IN" b="1" dirty="0" smtClean="0">
                <a:solidFill>
                  <a:schemeClr val="tx2"/>
                </a:solidFill>
              </a:rPr>
              <a:t>Analysis</a:t>
            </a:r>
            <a:endParaRPr lang="en-IN" b="1" dirty="0">
              <a:solidFill>
                <a:schemeClr val="tx2"/>
              </a:solidFill>
            </a:endParaRPr>
          </a:p>
        </p:txBody>
      </p:sp>
      <p:sp>
        <p:nvSpPr>
          <p:cNvPr id="4" name="TextBox 3"/>
          <p:cNvSpPr txBox="1"/>
          <p:nvPr/>
        </p:nvSpPr>
        <p:spPr>
          <a:xfrm>
            <a:off x="1680762" y="3143795"/>
            <a:ext cx="1384663" cy="738664"/>
          </a:xfrm>
          <a:prstGeom prst="rect">
            <a:avLst/>
          </a:prstGeom>
          <a:noFill/>
        </p:spPr>
        <p:txBody>
          <a:bodyPr wrap="square" rtlCol="0">
            <a:spAutoFit/>
          </a:bodyPr>
          <a:lstStyle/>
          <a:p>
            <a:pPr algn="ctr"/>
            <a:r>
              <a:rPr lang="en-IN" sz="1400" b="1" dirty="0" smtClean="0">
                <a:solidFill>
                  <a:schemeClr val="tx2"/>
                </a:solidFill>
              </a:rPr>
              <a:t>Data</a:t>
            </a:r>
          </a:p>
          <a:p>
            <a:pPr algn="ctr"/>
            <a:r>
              <a:rPr lang="en-IN" sz="1400" b="1" dirty="0" smtClean="0">
                <a:solidFill>
                  <a:schemeClr val="tx2"/>
                </a:solidFill>
              </a:rPr>
              <a:t>Pre- </a:t>
            </a:r>
          </a:p>
          <a:p>
            <a:pPr algn="ctr"/>
            <a:r>
              <a:rPr lang="en-IN" sz="1400" b="1" dirty="0" smtClean="0">
                <a:solidFill>
                  <a:schemeClr val="tx2"/>
                </a:solidFill>
              </a:rPr>
              <a:t>processing</a:t>
            </a:r>
            <a:endParaRPr lang="en-IN" sz="1400" b="1" dirty="0">
              <a:solidFill>
                <a:schemeClr val="tx2"/>
              </a:solidFill>
            </a:endParaRPr>
          </a:p>
        </p:txBody>
      </p:sp>
      <p:sp>
        <p:nvSpPr>
          <p:cNvPr id="5" name="TextBox 4"/>
          <p:cNvSpPr txBox="1"/>
          <p:nvPr/>
        </p:nvSpPr>
        <p:spPr>
          <a:xfrm>
            <a:off x="7454545" y="4871719"/>
            <a:ext cx="1384663" cy="954107"/>
          </a:xfrm>
          <a:prstGeom prst="rect">
            <a:avLst/>
          </a:prstGeom>
          <a:noFill/>
        </p:spPr>
        <p:txBody>
          <a:bodyPr wrap="square" rtlCol="0">
            <a:spAutoFit/>
          </a:bodyPr>
          <a:lstStyle/>
          <a:p>
            <a:pPr algn="ctr"/>
            <a:r>
              <a:rPr lang="en-IN" sz="1400" b="1" dirty="0" smtClean="0">
                <a:solidFill>
                  <a:schemeClr val="tx2"/>
                </a:solidFill>
              </a:rPr>
              <a:t>Model</a:t>
            </a:r>
          </a:p>
          <a:p>
            <a:pPr algn="ctr"/>
            <a:r>
              <a:rPr lang="en-IN" sz="1400" b="1" dirty="0" smtClean="0">
                <a:solidFill>
                  <a:schemeClr val="tx2"/>
                </a:solidFill>
              </a:rPr>
              <a:t>Selection &amp; Confusion Matrix</a:t>
            </a:r>
            <a:endParaRPr lang="en-IN" sz="1400" b="1" dirty="0">
              <a:solidFill>
                <a:schemeClr val="tx2"/>
              </a:solidFill>
            </a:endParaRPr>
          </a:p>
        </p:txBody>
      </p:sp>
      <p:sp>
        <p:nvSpPr>
          <p:cNvPr id="6" name="TextBox 5"/>
          <p:cNvSpPr txBox="1"/>
          <p:nvPr/>
        </p:nvSpPr>
        <p:spPr>
          <a:xfrm>
            <a:off x="3845928" y="2582092"/>
            <a:ext cx="1384663" cy="646331"/>
          </a:xfrm>
          <a:prstGeom prst="rect">
            <a:avLst/>
          </a:prstGeom>
          <a:noFill/>
        </p:spPr>
        <p:txBody>
          <a:bodyPr wrap="square" rtlCol="0">
            <a:spAutoFit/>
          </a:bodyPr>
          <a:lstStyle/>
          <a:p>
            <a:pPr algn="ctr"/>
            <a:r>
              <a:rPr lang="en-IN" b="1" dirty="0" smtClean="0">
                <a:solidFill>
                  <a:schemeClr val="tx2"/>
                </a:solidFill>
              </a:rPr>
              <a:t>Accuracy</a:t>
            </a:r>
          </a:p>
          <a:p>
            <a:pPr algn="ctr"/>
            <a:r>
              <a:rPr lang="en-IN" b="1" dirty="0" smtClean="0">
                <a:solidFill>
                  <a:schemeClr val="tx2"/>
                </a:solidFill>
              </a:rPr>
              <a:t>Analysis</a:t>
            </a:r>
            <a:endParaRPr lang="en-IN" b="1" dirty="0">
              <a:solidFill>
                <a:schemeClr val="tx2"/>
              </a:solidFill>
            </a:endParaRPr>
          </a:p>
        </p:txBody>
      </p:sp>
      <p:sp>
        <p:nvSpPr>
          <p:cNvPr id="7" name="TextBox 6"/>
          <p:cNvSpPr txBox="1"/>
          <p:nvPr/>
        </p:nvSpPr>
        <p:spPr>
          <a:xfrm>
            <a:off x="242757" y="5021581"/>
            <a:ext cx="1384663" cy="646331"/>
          </a:xfrm>
          <a:prstGeom prst="rect">
            <a:avLst/>
          </a:prstGeom>
          <a:noFill/>
        </p:spPr>
        <p:txBody>
          <a:bodyPr wrap="square" rtlCol="0">
            <a:spAutoFit/>
          </a:bodyPr>
          <a:lstStyle/>
          <a:p>
            <a:pPr algn="ctr"/>
            <a:r>
              <a:rPr lang="en-IN" b="1" dirty="0" smtClean="0">
                <a:solidFill>
                  <a:schemeClr val="tx2"/>
                </a:solidFill>
              </a:rPr>
              <a:t>Threshold</a:t>
            </a:r>
          </a:p>
          <a:p>
            <a:pPr algn="ctr"/>
            <a:r>
              <a:rPr lang="en-IN" b="1" dirty="0" smtClean="0">
                <a:solidFill>
                  <a:schemeClr val="tx2"/>
                </a:solidFill>
              </a:rPr>
              <a:t>Selection</a:t>
            </a:r>
            <a:endParaRPr lang="en-IN" b="1" dirty="0">
              <a:solidFill>
                <a:schemeClr val="tx2"/>
              </a:solidFill>
            </a:endParaRPr>
          </a:p>
        </p:txBody>
      </p:sp>
      <p:pic>
        <p:nvPicPr>
          <p:cNvPr id="14338" name="Picture 2"/>
          <p:cNvPicPr>
            <a:picLocks noChangeAspect="1" noChangeArrowheads="1"/>
          </p:cNvPicPr>
          <p:nvPr/>
        </p:nvPicPr>
        <p:blipFill>
          <a:blip r:embed="rId3"/>
          <a:srcRect/>
          <a:stretch>
            <a:fillRect/>
          </a:stretch>
        </p:blipFill>
        <p:spPr bwMode="auto">
          <a:xfrm>
            <a:off x="30163" y="-12700"/>
            <a:ext cx="9134475" cy="6867525"/>
          </a:xfrm>
          <a:prstGeom prst="rect">
            <a:avLst/>
          </a:prstGeom>
          <a:noFill/>
          <a:ln w="9525">
            <a:noFill/>
            <a:miter lim="800000"/>
            <a:headEnd/>
            <a:tailEnd/>
          </a:ln>
          <a:effectLst/>
        </p:spPr>
      </p:pic>
      <p:sp>
        <p:nvSpPr>
          <p:cNvPr id="11" name="TextBox 10"/>
          <p:cNvSpPr txBox="1"/>
          <p:nvPr/>
        </p:nvSpPr>
        <p:spPr>
          <a:xfrm>
            <a:off x="3898900" y="6044168"/>
            <a:ext cx="1475853" cy="769441"/>
          </a:xfrm>
          <a:prstGeom prst="rect">
            <a:avLst/>
          </a:prstGeom>
          <a:noFill/>
        </p:spPr>
        <p:txBody>
          <a:bodyPr wrap="none" rtlCol="0">
            <a:spAutoFit/>
          </a:bodyPr>
          <a:lstStyle/>
          <a:p>
            <a:r>
              <a:rPr lang="en-IN" sz="4400" b="1" dirty="0" smtClean="0">
                <a:solidFill>
                  <a:schemeClr val="tx2"/>
                </a:solidFill>
              </a:rPr>
              <a:t>Index</a:t>
            </a:r>
            <a:endParaRPr lang="en-IN" sz="4400" b="1" dirty="0">
              <a:solidFill>
                <a:schemeClr val="tx2"/>
              </a:solidFill>
            </a:endParaRPr>
          </a:p>
        </p:txBody>
      </p:sp>
      <p:sp>
        <p:nvSpPr>
          <p:cNvPr id="12" name="TextBox 11"/>
          <p:cNvSpPr txBox="1"/>
          <p:nvPr/>
        </p:nvSpPr>
        <p:spPr>
          <a:xfrm>
            <a:off x="6087297" y="3265714"/>
            <a:ext cx="1384663" cy="646331"/>
          </a:xfrm>
          <a:prstGeom prst="rect">
            <a:avLst/>
          </a:prstGeom>
          <a:noFill/>
        </p:spPr>
        <p:txBody>
          <a:bodyPr wrap="square" rtlCol="0">
            <a:spAutoFit/>
          </a:bodyPr>
          <a:lstStyle/>
          <a:p>
            <a:pPr algn="ctr"/>
            <a:r>
              <a:rPr lang="en-IN" b="1" dirty="0" smtClean="0">
                <a:solidFill>
                  <a:schemeClr val="tx2"/>
                </a:solidFill>
              </a:rPr>
              <a:t>Variable</a:t>
            </a:r>
          </a:p>
          <a:p>
            <a:pPr algn="ctr"/>
            <a:r>
              <a:rPr lang="en-IN" b="1" dirty="0" smtClean="0">
                <a:solidFill>
                  <a:schemeClr val="tx2"/>
                </a:solidFill>
              </a:rPr>
              <a:t>Analysis</a:t>
            </a:r>
            <a:endParaRPr lang="en-IN" b="1" dirty="0">
              <a:solidFill>
                <a:schemeClr val="tx2"/>
              </a:solidFill>
            </a:endParaRPr>
          </a:p>
        </p:txBody>
      </p:sp>
      <p:sp>
        <p:nvSpPr>
          <p:cNvPr id="13" name="TextBox 12"/>
          <p:cNvSpPr txBox="1"/>
          <p:nvPr/>
        </p:nvSpPr>
        <p:spPr>
          <a:xfrm>
            <a:off x="1680762" y="3143795"/>
            <a:ext cx="1384663" cy="738664"/>
          </a:xfrm>
          <a:prstGeom prst="rect">
            <a:avLst/>
          </a:prstGeom>
          <a:noFill/>
        </p:spPr>
        <p:txBody>
          <a:bodyPr wrap="square" rtlCol="0">
            <a:spAutoFit/>
          </a:bodyPr>
          <a:lstStyle/>
          <a:p>
            <a:pPr algn="ctr"/>
            <a:r>
              <a:rPr lang="en-IN" sz="1400" b="1" dirty="0" smtClean="0">
                <a:solidFill>
                  <a:schemeClr val="tx2"/>
                </a:solidFill>
              </a:rPr>
              <a:t>Data</a:t>
            </a:r>
          </a:p>
          <a:p>
            <a:pPr algn="ctr"/>
            <a:r>
              <a:rPr lang="en-IN" sz="1400" b="1" dirty="0" smtClean="0">
                <a:solidFill>
                  <a:schemeClr val="tx2"/>
                </a:solidFill>
              </a:rPr>
              <a:t>Pre- </a:t>
            </a:r>
          </a:p>
          <a:p>
            <a:pPr algn="ctr"/>
            <a:r>
              <a:rPr lang="en-IN" sz="1400" b="1" dirty="0" smtClean="0">
                <a:solidFill>
                  <a:schemeClr val="tx2"/>
                </a:solidFill>
              </a:rPr>
              <a:t>processing</a:t>
            </a:r>
            <a:endParaRPr lang="en-IN" sz="1400" b="1" dirty="0">
              <a:solidFill>
                <a:schemeClr val="tx2"/>
              </a:solidFill>
            </a:endParaRPr>
          </a:p>
        </p:txBody>
      </p:sp>
      <p:sp>
        <p:nvSpPr>
          <p:cNvPr id="14" name="TextBox 13"/>
          <p:cNvSpPr txBox="1"/>
          <p:nvPr/>
        </p:nvSpPr>
        <p:spPr>
          <a:xfrm>
            <a:off x="7454545" y="4871719"/>
            <a:ext cx="1384663" cy="954107"/>
          </a:xfrm>
          <a:prstGeom prst="rect">
            <a:avLst/>
          </a:prstGeom>
          <a:noFill/>
        </p:spPr>
        <p:txBody>
          <a:bodyPr wrap="square" rtlCol="0">
            <a:spAutoFit/>
          </a:bodyPr>
          <a:lstStyle/>
          <a:p>
            <a:pPr algn="ctr"/>
            <a:r>
              <a:rPr lang="en-IN" sz="1400" b="1" dirty="0" smtClean="0">
                <a:solidFill>
                  <a:schemeClr val="tx2"/>
                </a:solidFill>
              </a:rPr>
              <a:t>Model</a:t>
            </a:r>
          </a:p>
          <a:p>
            <a:pPr algn="ctr"/>
            <a:r>
              <a:rPr lang="en-IN" sz="1400" b="1" dirty="0" smtClean="0">
                <a:solidFill>
                  <a:schemeClr val="tx2"/>
                </a:solidFill>
              </a:rPr>
              <a:t>Selection &amp; Confusion Matrix</a:t>
            </a:r>
            <a:endParaRPr lang="en-IN" sz="1400" b="1" dirty="0">
              <a:solidFill>
                <a:schemeClr val="tx2"/>
              </a:solidFill>
            </a:endParaRPr>
          </a:p>
        </p:txBody>
      </p:sp>
      <p:sp>
        <p:nvSpPr>
          <p:cNvPr id="15" name="TextBox 14"/>
          <p:cNvSpPr txBox="1"/>
          <p:nvPr/>
        </p:nvSpPr>
        <p:spPr>
          <a:xfrm>
            <a:off x="3871328" y="2582092"/>
            <a:ext cx="1384663" cy="646331"/>
          </a:xfrm>
          <a:prstGeom prst="rect">
            <a:avLst/>
          </a:prstGeom>
          <a:noFill/>
        </p:spPr>
        <p:txBody>
          <a:bodyPr wrap="square" rtlCol="0">
            <a:spAutoFit/>
          </a:bodyPr>
          <a:lstStyle/>
          <a:p>
            <a:pPr algn="ctr"/>
            <a:r>
              <a:rPr lang="en-IN" b="1" dirty="0" smtClean="0">
                <a:solidFill>
                  <a:schemeClr val="tx2"/>
                </a:solidFill>
              </a:rPr>
              <a:t>Accuracy</a:t>
            </a:r>
          </a:p>
          <a:p>
            <a:pPr algn="ctr"/>
            <a:r>
              <a:rPr lang="en-IN" b="1" dirty="0" smtClean="0">
                <a:solidFill>
                  <a:schemeClr val="tx2"/>
                </a:solidFill>
              </a:rPr>
              <a:t>Analysis</a:t>
            </a:r>
            <a:endParaRPr lang="en-IN" b="1" dirty="0">
              <a:solidFill>
                <a:schemeClr val="tx2"/>
              </a:solidFill>
            </a:endParaRPr>
          </a:p>
        </p:txBody>
      </p:sp>
      <p:sp>
        <p:nvSpPr>
          <p:cNvPr id="16" name="TextBox 15"/>
          <p:cNvSpPr txBox="1"/>
          <p:nvPr/>
        </p:nvSpPr>
        <p:spPr>
          <a:xfrm>
            <a:off x="230057" y="5021581"/>
            <a:ext cx="1384663" cy="646331"/>
          </a:xfrm>
          <a:prstGeom prst="rect">
            <a:avLst/>
          </a:prstGeom>
          <a:noFill/>
        </p:spPr>
        <p:txBody>
          <a:bodyPr wrap="square" rtlCol="0">
            <a:spAutoFit/>
          </a:bodyPr>
          <a:lstStyle/>
          <a:p>
            <a:pPr algn="ctr"/>
            <a:r>
              <a:rPr lang="en-IN" b="1" dirty="0" smtClean="0">
                <a:solidFill>
                  <a:schemeClr val="tx2"/>
                </a:solidFill>
              </a:rPr>
              <a:t>Threshold</a:t>
            </a:r>
          </a:p>
          <a:p>
            <a:pPr algn="ctr"/>
            <a:r>
              <a:rPr lang="en-IN" b="1" dirty="0" smtClean="0">
                <a:solidFill>
                  <a:schemeClr val="tx2"/>
                </a:solidFill>
              </a:rPr>
              <a:t>Selection</a:t>
            </a:r>
            <a:endParaRPr lang="en-IN" b="1" dirty="0">
              <a:solidFill>
                <a:schemeClr val="tx2"/>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 y="0"/>
            <a:ext cx="9195515" cy="6896636"/>
          </a:xfrm>
        </p:spPr>
      </p:pic>
      <p:pic>
        <p:nvPicPr>
          <p:cNvPr id="5" name="Picture 3" descr="C:\Users\HP PAV\Downloads\ppt3 (1).jpg"/>
          <p:cNvPicPr>
            <a:picLocks noChangeAspect="1" noChangeArrowheads="1"/>
          </p:cNvPicPr>
          <p:nvPr/>
        </p:nvPicPr>
        <p:blipFill>
          <a:blip r:embed="rId3"/>
          <a:srcRect/>
          <a:stretch>
            <a:fillRect/>
          </a:stretch>
        </p:blipFill>
        <p:spPr bwMode="auto">
          <a:xfrm>
            <a:off x="39189" y="0"/>
            <a:ext cx="9144000" cy="6897189"/>
          </a:xfrm>
          <a:prstGeom prst="rect">
            <a:avLst/>
          </a:prstGeom>
          <a:noFill/>
        </p:spPr>
      </p:pic>
      <p:pic>
        <p:nvPicPr>
          <p:cNvPr id="6" name="Picture 5" descr="C:\Users\HP PAV\Downloads\temp (1).jpg"/>
          <p:cNvPicPr>
            <a:picLocks noChangeAspect="1" noChangeArrowheads="1"/>
          </p:cNvPicPr>
          <p:nvPr/>
        </p:nvPicPr>
        <p:blipFill>
          <a:blip r:embed="rId4" cstate="print"/>
          <a:srcRect/>
          <a:stretch>
            <a:fillRect/>
          </a:stretch>
        </p:blipFill>
        <p:spPr bwMode="auto">
          <a:xfrm>
            <a:off x="8707" y="8707"/>
            <a:ext cx="9144000" cy="6858000"/>
          </a:xfrm>
          <a:prstGeom prst="rect">
            <a:avLst/>
          </a:prstGeom>
          <a:noFill/>
        </p:spPr>
      </p:pic>
      <p:sp>
        <p:nvSpPr>
          <p:cNvPr id="8" name="Rectangle 7"/>
          <p:cNvSpPr/>
          <p:nvPr/>
        </p:nvSpPr>
        <p:spPr>
          <a:xfrm>
            <a:off x="876300" y="957640"/>
            <a:ext cx="7912100" cy="3139321"/>
          </a:xfrm>
          <a:prstGeom prst="rect">
            <a:avLst/>
          </a:prstGeom>
        </p:spPr>
        <p:txBody>
          <a:bodyPr wrap="square">
            <a:spAutoFit/>
          </a:bodyPr>
          <a:lstStyle/>
          <a:p>
            <a:pPr algn="ctr"/>
            <a:r>
              <a:rPr lang="en-IN" b="1" dirty="0" smtClean="0">
                <a:solidFill>
                  <a:schemeClr val="tx2"/>
                </a:solidFill>
              </a:rPr>
              <a:t>We </a:t>
            </a:r>
            <a:r>
              <a:rPr lang="en-IN" b="1" dirty="0" smtClean="0">
                <a:solidFill>
                  <a:schemeClr val="tx2"/>
                </a:solidFill>
              </a:rPr>
              <a:t>analyzed the impact of each variable by omitting them and then observing the Area Under ROC </a:t>
            </a:r>
            <a:r>
              <a:rPr lang="en-IN" b="1" dirty="0" smtClean="0">
                <a:solidFill>
                  <a:schemeClr val="tx2"/>
                </a:solidFill>
              </a:rPr>
              <a:t>Curve.</a:t>
            </a:r>
          </a:p>
          <a:p>
            <a:endParaRPr lang="en-IN" dirty="0" smtClean="0"/>
          </a:p>
          <a:p>
            <a:pPr algn="ctr"/>
            <a:r>
              <a:rPr lang="en-IN" b="1" dirty="0" smtClean="0">
                <a:solidFill>
                  <a:schemeClr val="tx2"/>
                </a:solidFill>
              </a:rPr>
              <a:t> We reached </a:t>
            </a:r>
            <a:r>
              <a:rPr lang="en-IN" b="1" dirty="0" smtClean="0">
                <a:solidFill>
                  <a:schemeClr val="tx2"/>
                </a:solidFill>
              </a:rPr>
              <a:t>to the conclusion </a:t>
            </a:r>
            <a:r>
              <a:rPr lang="en-IN" b="1" dirty="0" smtClean="0">
                <a:solidFill>
                  <a:schemeClr val="tx2"/>
                </a:solidFill>
              </a:rPr>
              <a:t>that following had </a:t>
            </a:r>
            <a:r>
              <a:rPr lang="en-IN" b="1" dirty="0" smtClean="0">
                <a:solidFill>
                  <a:schemeClr val="tx2"/>
                </a:solidFill>
              </a:rPr>
              <a:t>the most </a:t>
            </a:r>
            <a:r>
              <a:rPr lang="en-IN" b="1" dirty="0" smtClean="0">
                <a:solidFill>
                  <a:schemeClr val="tx2"/>
                </a:solidFill>
              </a:rPr>
              <a:t>impact:</a:t>
            </a:r>
          </a:p>
          <a:p>
            <a:pPr lvl="2">
              <a:buFont typeface="Arial" pitchFamily="34" charset="0"/>
              <a:buChar char="•"/>
            </a:pPr>
            <a:r>
              <a:rPr lang="en-IN" b="1" dirty="0" smtClean="0">
                <a:solidFill>
                  <a:schemeClr val="tx2"/>
                </a:solidFill>
              </a:rPr>
              <a:t>total_day_charge</a:t>
            </a:r>
            <a:endParaRPr lang="en-IN" b="1" dirty="0" smtClean="0">
              <a:solidFill>
                <a:schemeClr val="tx2"/>
              </a:solidFill>
            </a:endParaRPr>
          </a:p>
          <a:p>
            <a:pPr lvl="2">
              <a:buFont typeface="Arial" pitchFamily="34" charset="0"/>
              <a:buChar char="•"/>
            </a:pPr>
            <a:r>
              <a:rPr lang="en-IN" b="1" dirty="0" smtClean="0">
                <a:solidFill>
                  <a:schemeClr val="tx2"/>
                </a:solidFill>
              </a:rPr>
              <a:t>number_customer_service_calls</a:t>
            </a:r>
            <a:endParaRPr lang="en-IN" b="1" dirty="0" smtClean="0">
              <a:solidFill>
                <a:schemeClr val="tx2"/>
              </a:solidFill>
            </a:endParaRPr>
          </a:p>
          <a:p>
            <a:pPr lvl="2">
              <a:buFont typeface="Arial" pitchFamily="34" charset="0"/>
              <a:buChar char="•"/>
            </a:pPr>
            <a:r>
              <a:rPr lang="en-IN" b="1" dirty="0" smtClean="0">
                <a:solidFill>
                  <a:schemeClr val="tx2"/>
                </a:solidFill>
              </a:rPr>
              <a:t>international_plan</a:t>
            </a:r>
          </a:p>
          <a:p>
            <a:endParaRPr lang="en-IN" dirty="0" smtClean="0"/>
          </a:p>
          <a:p>
            <a:pPr algn="ctr"/>
            <a:r>
              <a:rPr lang="en-IN" b="1" dirty="0" smtClean="0">
                <a:solidFill>
                  <a:schemeClr val="tx2"/>
                </a:solidFill>
              </a:rPr>
              <a:t> Variables like </a:t>
            </a:r>
            <a:r>
              <a:rPr lang="en-IN" b="1" dirty="0" err="1" smtClean="0">
                <a:solidFill>
                  <a:schemeClr val="tx2"/>
                </a:solidFill>
              </a:rPr>
              <a:t>account_lenght</a:t>
            </a:r>
            <a:r>
              <a:rPr lang="en-IN" b="1" dirty="0" smtClean="0">
                <a:solidFill>
                  <a:schemeClr val="tx2"/>
                </a:solidFill>
              </a:rPr>
              <a:t> has minimal effect. Finally, we observed that we had the highest Area Under ROC Curve when all the features(prepared dataset after variable analysis) were taken into consideration.</a:t>
            </a:r>
            <a:endParaRPr lang="en-IN" b="1" dirty="0">
              <a:solidFill>
                <a:schemeClr val="tx2"/>
              </a:solidFill>
            </a:endParaRPr>
          </a:p>
        </p:txBody>
      </p:sp>
      <p:cxnSp>
        <p:nvCxnSpPr>
          <p:cNvPr id="11" name="Straight Connector 10"/>
          <p:cNvCxnSpPr/>
          <p:nvPr/>
        </p:nvCxnSpPr>
        <p:spPr>
          <a:xfrm>
            <a:off x="1841500" y="2120900"/>
            <a:ext cx="34671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866900" y="2971800"/>
            <a:ext cx="34671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1441450" y="2546350"/>
            <a:ext cx="8509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4889500" y="2540000"/>
            <a:ext cx="85090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19694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 PAV\Downloads\temp (1).jpg"/>
          <p:cNvPicPr>
            <a:picLocks noChangeAspect="1" noChangeArrowheads="1"/>
          </p:cNvPicPr>
          <p:nvPr/>
        </p:nvPicPr>
        <p:blipFill>
          <a:blip r:embed="rId2" cstate="print"/>
          <a:srcRect/>
          <a:stretch>
            <a:fillRect/>
          </a:stretch>
        </p:blipFill>
        <p:spPr bwMode="auto">
          <a:xfrm>
            <a:off x="8707" y="8707"/>
            <a:ext cx="9144000" cy="6858000"/>
          </a:xfrm>
          <a:prstGeom prst="rect">
            <a:avLst/>
          </a:prstGeom>
          <a:noFill/>
        </p:spPr>
      </p:pic>
      <p:pic>
        <p:nvPicPr>
          <p:cNvPr id="3" name="Picture 3" descr="C:\Users\HP PAV\Downloads\ppt3 (1).jpg"/>
          <p:cNvPicPr>
            <a:picLocks noChangeAspect="1" noChangeArrowheads="1"/>
          </p:cNvPicPr>
          <p:nvPr/>
        </p:nvPicPr>
        <p:blipFill>
          <a:blip r:embed="rId3"/>
          <a:srcRect/>
          <a:stretch>
            <a:fillRect/>
          </a:stretch>
        </p:blipFill>
        <p:spPr bwMode="auto">
          <a:xfrm>
            <a:off x="26127" y="0"/>
            <a:ext cx="9125676" cy="6858000"/>
          </a:xfrm>
          <a:prstGeom prst="rect">
            <a:avLst/>
          </a:prstGeom>
          <a:noFill/>
        </p:spPr>
      </p:pic>
      <p:pic>
        <p:nvPicPr>
          <p:cNvPr id="11266" name="Picture 2"/>
          <p:cNvPicPr>
            <a:picLocks noChangeAspect="1" noChangeArrowheads="1"/>
          </p:cNvPicPr>
          <p:nvPr/>
        </p:nvPicPr>
        <p:blipFill>
          <a:blip r:embed="rId4"/>
          <a:srcRect/>
          <a:stretch>
            <a:fillRect/>
          </a:stretch>
        </p:blipFill>
        <p:spPr bwMode="auto">
          <a:xfrm>
            <a:off x="0" y="0"/>
            <a:ext cx="1428750" cy="3457575"/>
          </a:xfrm>
          <a:prstGeom prst="rect">
            <a:avLst/>
          </a:prstGeom>
          <a:noFill/>
          <a:ln w="9525">
            <a:noFill/>
            <a:miter lim="800000"/>
            <a:headEnd/>
            <a:tailEnd/>
          </a:ln>
          <a:effectLst/>
        </p:spPr>
      </p:pic>
      <p:pic>
        <p:nvPicPr>
          <p:cNvPr id="11267" name="Picture 3"/>
          <p:cNvPicPr>
            <a:picLocks noChangeAspect="1" noChangeArrowheads="1"/>
          </p:cNvPicPr>
          <p:nvPr/>
        </p:nvPicPr>
        <p:blipFill>
          <a:blip r:embed="rId4"/>
          <a:srcRect/>
          <a:stretch>
            <a:fillRect/>
          </a:stretch>
        </p:blipFill>
        <p:spPr bwMode="auto">
          <a:xfrm>
            <a:off x="0" y="2715778"/>
            <a:ext cx="9144000" cy="4142222"/>
          </a:xfrm>
          <a:prstGeom prst="rect">
            <a:avLst/>
          </a:prstGeom>
          <a:noFill/>
          <a:ln w="9525">
            <a:noFill/>
            <a:miter lim="800000"/>
            <a:headEnd/>
            <a:tailEnd/>
          </a:ln>
          <a:effectLst/>
        </p:spPr>
      </p:pic>
      <p:sp>
        <p:nvSpPr>
          <p:cNvPr id="6" name="Oval 5"/>
          <p:cNvSpPr/>
          <p:nvPr/>
        </p:nvSpPr>
        <p:spPr>
          <a:xfrm>
            <a:off x="2220683" y="1162594"/>
            <a:ext cx="4728754" cy="45197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p:cNvCxnSpPr>
            <a:stCxn id="6" idx="0"/>
          </p:cNvCxnSpPr>
          <p:nvPr/>
        </p:nvCxnSpPr>
        <p:spPr>
          <a:xfrm rot="5400000" flipH="1" flipV="1">
            <a:off x="4167050" y="744582"/>
            <a:ext cx="836023" cy="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p:cNvCxnSpPr>
          <p:nvPr/>
        </p:nvCxnSpPr>
        <p:spPr>
          <a:xfrm>
            <a:off x="6949437" y="3422469"/>
            <a:ext cx="117566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V="1">
            <a:off x="6450302" y="5105595"/>
            <a:ext cx="3431175" cy="736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4218510" y="6057607"/>
            <a:ext cx="728752" cy="43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0" y="6439989"/>
            <a:ext cx="4584684" cy="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585442" y="322218"/>
            <a:ext cx="4584684" cy="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flipH="1" flipV="1">
            <a:off x="-535579" y="1680754"/>
            <a:ext cx="3405055" cy="43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49531" y="3422469"/>
            <a:ext cx="1071156"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497879" y="2769322"/>
            <a:ext cx="6274519" cy="1200329"/>
          </a:xfrm>
          <a:prstGeom prst="rect">
            <a:avLst/>
          </a:prstGeom>
          <a:noFill/>
        </p:spPr>
        <p:txBody>
          <a:bodyPr wrap="square" rtlCol="0">
            <a:spAutoFit/>
          </a:bodyPr>
          <a:lstStyle/>
          <a:p>
            <a:pPr algn="ctr"/>
            <a:r>
              <a:rPr lang="en-IN" sz="3600" b="1" dirty="0" smtClean="0">
                <a:solidFill>
                  <a:schemeClr val="tx2"/>
                </a:solidFill>
              </a:rPr>
              <a:t>Alternative</a:t>
            </a:r>
          </a:p>
          <a:p>
            <a:pPr algn="ctr"/>
            <a:r>
              <a:rPr lang="en-IN" sz="3600" b="1" dirty="0" smtClean="0">
                <a:solidFill>
                  <a:schemeClr val="tx2"/>
                </a:solidFill>
              </a:rPr>
              <a:t>Approach</a:t>
            </a:r>
            <a:endParaRPr lang="en-IN" sz="3600" b="1" dirty="0">
              <a:solidFill>
                <a:schemeClr val="tx2"/>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p:spPr>
      </p:pic>
      <p:pic>
        <p:nvPicPr>
          <p:cNvPr id="5" name="Picture 3" descr="C:\Users\HP PAV\Downloads\ppt3 (1).jpg"/>
          <p:cNvPicPr>
            <a:picLocks noChangeAspect="1" noChangeArrowheads="1"/>
          </p:cNvPicPr>
          <p:nvPr/>
        </p:nvPicPr>
        <p:blipFill>
          <a:blip r:embed="rId3"/>
          <a:srcRect/>
          <a:stretch>
            <a:fillRect/>
          </a:stretch>
        </p:blipFill>
        <p:spPr bwMode="auto">
          <a:xfrm>
            <a:off x="1" y="0"/>
            <a:ext cx="9125676" cy="6858000"/>
          </a:xfrm>
          <a:prstGeom prst="rect">
            <a:avLst/>
          </a:prstGeom>
          <a:noFill/>
        </p:spPr>
      </p:pic>
      <p:pic>
        <p:nvPicPr>
          <p:cNvPr id="6" name="Picture 5" descr="C:\Users\HP PAV\Downloads\temp (1).jpg"/>
          <p:cNvPicPr>
            <a:picLocks noChangeAspect="1" noChangeArrowheads="1"/>
          </p:cNvPicPr>
          <p:nvPr/>
        </p:nvPicPr>
        <p:blipFill>
          <a:blip r:embed="rId4" cstate="print"/>
          <a:srcRect/>
          <a:stretch>
            <a:fillRect/>
          </a:stretch>
        </p:blipFill>
        <p:spPr bwMode="auto">
          <a:xfrm>
            <a:off x="8707" y="8707"/>
            <a:ext cx="9144000" cy="6858000"/>
          </a:xfrm>
          <a:prstGeom prst="rect">
            <a:avLst/>
          </a:prstGeom>
          <a:noFill/>
        </p:spPr>
      </p:pic>
      <p:pic>
        <p:nvPicPr>
          <p:cNvPr id="7" name="Picture 3" descr="C:\Users\HP PAV\Downloads\ppt3 (1).jpg"/>
          <p:cNvPicPr>
            <a:picLocks noChangeAspect="1" noChangeArrowheads="1"/>
          </p:cNvPicPr>
          <p:nvPr/>
        </p:nvPicPr>
        <p:blipFill>
          <a:blip r:embed="rId3"/>
          <a:srcRect/>
          <a:stretch>
            <a:fillRect/>
          </a:stretch>
        </p:blipFill>
        <p:spPr bwMode="auto">
          <a:xfrm>
            <a:off x="13063" y="0"/>
            <a:ext cx="9144000" cy="6897189"/>
          </a:xfrm>
          <a:prstGeom prst="rect">
            <a:avLst/>
          </a:prstGeom>
          <a:noFill/>
        </p:spPr>
      </p:pic>
      <p:sp>
        <p:nvSpPr>
          <p:cNvPr id="8" name="TextBox 7"/>
          <p:cNvSpPr txBox="1"/>
          <p:nvPr/>
        </p:nvSpPr>
        <p:spPr>
          <a:xfrm>
            <a:off x="1432565" y="2181497"/>
            <a:ext cx="6274519" cy="830997"/>
          </a:xfrm>
          <a:prstGeom prst="rect">
            <a:avLst/>
          </a:prstGeom>
          <a:noFill/>
        </p:spPr>
        <p:txBody>
          <a:bodyPr wrap="square" rtlCol="0">
            <a:spAutoFit/>
          </a:bodyPr>
          <a:lstStyle/>
          <a:p>
            <a:pPr algn="ctr"/>
            <a:r>
              <a:rPr lang="en-IN" sz="4800" b="1" dirty="0" smtClean="0">
                <a:solidFill>
                  <a:schemeClr val="bg1"/>
                </a:solidFill>
              </a:rPr>
              <a:t>Cost Analysis</a:t>
            </a:r>
          </a:p>
        </p:txBody>
      </p:sp>
      <p:sp>
        <p:nvSpPr>
          <p:cNvPr id="9" name="TextBox 8"/>
          <p:cNvSpPr txBox="1"/>
          <p:nvPr/>
        </p:nvSpPr>
        <p:spPr>
          <a:xfrm>
            <a:off x="692332" y="3000103"/>
            <a:ext cx="7720148" cy="830997"/>
          </a:xfrm>
          <a:prstGeom prst="rect">
            <a:avLst/>
          </a:prstGeom>
          <a:noFill/>
        </p:spPr>
        <p:txBody>
          <a:bodyPr wrap="square" rtlCol="0">
            <a:spAutoFit/>
          </a:bodyPr>
          <a:lstStyle/>
          <a:p>
            <a:pPr algn="ctr"/>
            <a:r>
              <a:rPr lang="en-IN" sz="1600" b="1" dirty="0" smtClean="0">
                <a:solidFill>
                  <a:schemeClr val="bg1"/>
                </a:solidFill>
              </a:rPr>
              <a:t>For a Company, in order to balance to the budget along with the Retention and Acquisition costs, their balance of Recall and Precision can be dependent on cost of acquisition and cost of retention.</a:t>
            </a:r>
          </a:p>
        </p:txBody>
      </p:sp>
    </p:spTree>
    <p:extLst>
      <p:ext uri="{BB962C8B-B14F-4D97-AF65-F5344CB8AC3E}">
        <p14:creationId xmlns="" xmlns:p14="http://schemas.microsoft.com/office/powerpoint/2010/main" val="28643241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descr="C:\Users\HP PAV\Downloads\temp (1).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pic>
        <p:nvPicPr>
          <p:cNvPr id="15362" name="Picture 2"/>
          <p:cNvPicPr>
            <a:picLocks noChangeAspect="1" noChangeArrowheads="1"/>
          </p:cNvPicPr>
          <p:nvPr/>
        </p:nvPicPr>
        <p:blipFill>
          <a:blip r:embed="rId3"/>
          <a:srcRect/>
          <a:stretch>
            <a:fillRect/>
          </a:stretch>
        </p:blipFill>
        <p:spPr bwMode="auto">
          <a:xfrm>
            <a:off x="712789" y="1138239"/>
            <a:ext cx="4054888" cy="3268662"/>
          </a:xfrm>
          <a:prstGeom prst="rect">
            <a:avLst/>
          </a:prstGeom>
          <a:noFill/>
          <a:ln w="9525">
            <a:noFill/>
            <a:miter lim="800000"/>
            <a:headEnd/>
            <a:tailEnd/>
          </a:ln>
          <a:effectLst/>
        </p:spPr>
      </p:pic>
      <p:sp>
        <p:nvSpPr>
          <p:cNvPr id="6" name="TextBox 5"/>
          <p:cNvSpPr txBox="1"/>
          <p:nvPr/>
        </p:nvSpPr>
        <p:spPr>
          <a:xfrm>
            <a:off x="1663700" y="2197100"/>
            <a:ext cx="421910" cy="369332"/>
          </a:xfrm>
          <a:prstGeom prst="rect">
            <a:avLst/>
          </a:prstGeom>
          <a:noFill/>
        </p:spPr>
        <p:txBody>
          <a:bodyPr wrap="none" rtlCol="0">
            <a:spAutoFit/>
          </a:bodyPr>
          <a:lstStyle/>
          <a:p>
            <a:r>
              <a:rPr lang="en-IN" b="1" dirty="0" smtClean="0">
                <a:solidFill>
                  <a:schemeClr val="tx2"/>
                </a:solidFill>
              </a:rPr>
              <a:t>TP</a:t>
            </a:r>
            <a:endParaRPr lang="en-IN" b="1" dirty="0">
              <a:solidFill>
                <a:schemeClr val="tx2"/>
              </a:solidFill>
            </a:endParaRPr>
          </a:p>
        </p:txBody>
      </p:sp>
      <p:sp>
        <p:nvSpPr>
          <p:cNvPr id="7" name="TextBox 6"/>
          <p:cNvSpPr txBox="1"/>
          <p:nvPr/>
        </p:nvSpPr>
        <p:spPr>
          <a:xfrm>
            <a:off x="3556000" y="2184400"/>
            <a:ext cx="413896" cy="369332"/>
          </a:xfrm>
          <a:prstGeom prst="rect">
            <a:avLst/>
          </a:prstGeom>
          <a:noFill/>
        </p:spPr>
        <p:txBody>
          <a:bodyPr wrap="none" rtlCol="0">
            <a:spAutoFit/>
          </a:bodyPr>
          <a:lstStyle/>
          <a:p>
            <a:r>
              <a:rPr lang="en-IN" b="1" dirty="0" smtClean="0">
                <a:solidFill>
                  <a:schemeClr val="tx2"/>
                </a:solidFill>
              </a:rPr>
              <a:t>FP</a:t>
            </a:r>
            <a:endParaRPr lang="en-IN" b="1" dirty="0">
              <a:solidFill>
                <a:schemeClr val="tx2"/>
              </a:solidFill>
            </a:endParaRPr>
          </a:p>
        </p:txBody>
      </p:sp>
      <p:sp>
        <p:nvSpPr>
          <p:cNvPr id="8" name="TextBox 7"/>
          <p:cNvSpPr txBox="1"/>
          <p:nvPr/>
        </p:nvSpPr>
        <p:spPr>
          <a:xfrm>
            <a:off x="1689100" y="3467100"/>
            <a:ext cx="442750" cy="369332"/>
          </a:xfrm>
          <a:prstGeom prst="rect">
            <a:avLst/>
          </a:prstGeom>
          <a:noFill/>
        </p:spPr>
        <p:txBody>
          <a:bodyPr wrap="none" rtlCol="0">
            <a:spAutoFit/>
          </a:bodyPr>
          <a:lstStyle/>
          <a:p>
            <a:r>
              <a:rPr lang="en-IN" b="1" dirty="0" smtClean="0">
                <a:solidFill>
                  <a:schemeClr val="tx2"/>
                </a:solidFill>
              </a:rPr>
              <a:t>FN</a:t>
            </a:r>
            <a:endParaRPr lang="en-IN" b="1" dirty="0">
              <a:solidFill>
                <a:schemeClr val="tx2"/>
              </a:solidFill>
            </a:endParaRPr>
          </a:p>
        </p:txBody>
      </p:sp>
      <p:sp>
        <p:nvSpPr>
          <p:cNvPr id="9" name="TextBox 8"/>
          <p:cNvSpPr txBox="1"/>
          <p:nvPr/>
        </p:nvSpPr>
        <p:spPr>
          <a:xfrm>
            <a:off x="3543300" y="3530600"/>
            <a:ext cx="450764" cy="369332"/>
          </a:xfrm>
          <a:prstGeom prst="rect">
            <a:avLst/>
          </a:prstGeom>
          <a:noFill/>
        </p:spPr>
        <p:txBody>
          <a:bodyPr wrap="none" rtlCol="0">
            <a:spAutoFit/>
          </a:bodyPr>
          <a:lstStyle/>
          <a:p>
            <a:r>
              <a:rPr lang="en-IN" b="1" dirty="0" smtClean="0">
                <a:solidFill>
                  <a:schemeClr val="bg1">
                    <a:lumMod val="85000"/>
                  </a:schemeClr>
                </a:solidFill>
              </a:rPr>
              <a:t>TN</a:t>
            </a:r>
            <a:endParaRPr lang="en-IN" b="1" dirty="0">
              <a:solidFill>
                <a:schemeClr val="bg1">
                  <a:lumMod val="85000"/>
                </a:schemeClr>
              </a:solidFill>
            </a:endParaRPr>
          </a:p>
        </p:txBody>
      </p:sp>
      <p:sp>
        <p:nvSpPr>
          <p:cNvPr id="10" name="TextBox 9"/>
          <p:cNvSpPr txBox="1"/>
          <p:nvPr/>
        </p:nvSpPr>
        <p:spPr>
          <a:xfrm>
            <a:off x="734065" y="251097"/>
            <a:ext cx="6274519" cy="646331"/>
          </a:xfrm>
          <a:prstGeom prst="rect">
            <a:avLst/>
          </a:prstGeom>
          <a:noFill/>
        </p:spPr>
        <p:txBody>
          <a:bodyPr wrap="square" rtlCol="0">
            <a:spAutoFit/>
          </a:bodyPr>
          <a:lstStyle/>
          <a:p>
            <a:r>
              <a:rPr lang="en-IN" sz="3600" b="1" dirty="0" smtClean="0">
                <a:solidFill>
                  <a:schemeClr val="tx2"/>
                </a:solidFill>
              </a:rPr>
              <a:t>Approach Taken</a:t>
            </a:r>
          </a:p>
        </p:txBody>
      </p:sp>
      <p:sp>
        <p:nvSpPr>
          <p:cNvPr id="11" name="TextBox 10"/>
          <p:cNvSpPr txBox="1"/>
          <p:nvPr/>
        </p:nvSpPr>
        <p:spPr>
          <a:xfrm>
            <a:off x="5334000" y="4572000"/>
            <a:ext cx="3379195" cy="461665"/>
          </a:xfrm>
          <a:prstGeom prst="rect">
            <a:avLst/>
          </a:prstGeom>
          <a:noFill/>
        </p:spPr>
        <p:txBody>
          <a:bodyPr wrap="none" rtlCol="0">
            <a:spAutoFit/>
          </a:bodyPr>
          <a:lstStyle/>
          <a:p>
            <a:r>
              <a:rPr lang="en-IN" sz="2400" b="1" dirty="0" smtClean="0">
                <a:solidFill>
                  <a:schemeClr val="tx2"/>
                </a:solidFill>
              </a:rPr>
              <a:t>Cost= 10(TP+ FP)+ 50(FN)</a:t>
            </a:r>
            <a:endParaRPr lang="en-IN" sz="2400" b="1" dirty="0">
              <a:solidFill>
                <a:schemeClr val="tx2"/>
              </a:solidFill>
            </a:endParaRPr>
          </a:p>
        </p:txBody>
      </p:sp>
      <p:sp>
        <p:nvSpPr>
          <p:cNvPr id="12" name="TextBox 11"/>
          <p:cNvSpPr txBox="1"/>
          <p:nvPr/>
        </p:nvSpPr>
        <p:spPr>
          <a:xfrm>
            <a:off x="5181600" y="965200"/>
            <a:ext cx="3492500" cy="2585323"/>
          </a:xfrm>
          <a:prstGeom prst="rect">
            <a:avLst/>
          </a:prstGeom>
          <a:noFill/>
        </p:spPr>
        <p:txBody>
          <a:bodyPr wrap="square" rtlCol="0">
            <a:spAutoFit/>
          </a:bodyPr>
          <a:lstStyle/>
          <a:p>
            <a:r>
              <a:rPr lang="en-IN" b="1" dirty="0" smtClean="0">
                <a:solidFill>
                  <a:schemeClr val="tx2"/>
                </a:solidFill>
              </a:rPr>
              <a:t>Using our model, we would get the total number of customers leaving as TP+ FP so, we would be spending Cost of Retention on them.</a:t>
            </a:r>
          </a:p>
          <a:p>
            <a:endParaRPr lang="en-IN" b="1" dirty="0" smtClean="0">
              <a:solidFill>
                <a:schemeClr val="tx2"/>
              </a:solidFill>
            </a:endParaRPr>
          </a:p>
          <a:p>
            <a:r>
              <a:rPr lang="en-IN" b="1" dirty="0" smtClean="0">
                <a:solidFill>
                  <a:schemeClr val="tx2"/>
                </a:solidFill>
              </a:rPr>
              <a:t>While we would be spending Cost of Acquisition on FN number of customers. </a:t>
            </a:r>
            <a:endParaRPr lang="en-IN" b="1" dirty="0">
              <a:solidFill>
                <a:schemeClr val="tx2"/>
              </a:solidFill>
            </a:endParaRPr>
          </a:p>
        </p:txBody>
      </p:sp>
      <p:sp>
        <p:nvSpPr>
          <p:cNvPr id="14" name="Frame 13"/>
          <p:cNvSpPr/>
          <p:nvPr/>
        </p:nvSpPr>
        <p:spPr>
          <a:xfrm>
            <a:off x="5270500" y="4508500"/>
            <a:ext cx="3403600" cy="5461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TextBox 14"/>
          <p:cNvSpPr txBox="1"/>
          <p:nvPr/>
        </p:nvSpPr>
        <p:spPr>
          <a:xfrm>
            <a:off x="5219700" y="3670300"/>
            <a:ext cx="3333670" cy="369332"/>
          </a:xfrm>
          <a:prstGeom prst="rect">
            <a:avLst/>
          </a:prstGeom>
          <a:noFill/>
        </p:spPr>
        <p:txBody>
          <a:bodyPr wrap="none" rtlCol="0">
            <a:spAutoFit/>
          </a:bodyPr>
          <a:lstStyle/>
          <a:p>
            <a:r>
              <a:rPr lang="en-IN" b="1" dirty="0" smtClean="0">
                <a:solidFill>
                  <a:schemeClr val="tx2"/>
                </a:solidFill>
              </a:rPr>
              <a:t>Cost of Retention: Rs. 10/ person</a:t>
            </a:r>
            <a:endParaRPr lang="en-IN" b="1" dirty="0">
              <a:solidFill>
                <a:schemeClr val="tx2"/>
              </a:solidFill>
            </a:endParaRPr>
          </a:p>
        </p:txBody>
      </p:sp>
      <p:sp>
        <p:nvSpPr>
          <p:cNvPr id="16" name="TextBox 15"/>
          <p:cNvSpPr txBox="1"/>
          <p:nvPr/>
        </p:nvSpPr>
        <p:spPr>
          <a:xfrm>
            <a:off x="5219700" y="3949700"/>
            <a:ext cx="3465436" cy="369332"/>
          </a:xfrm>
          <a:prstGeom prst="rect">
            <a:avLst/>
          </a:prstGeom>
          <a:noFill/>
        </p:spPr>
        <p:txBody>
          <a:bodyPr wrap="none" rtlCol="0">
            <a:spAutoFit/>
          </a:bodyPr>
          <a:lstStyle/>
          <a:p>
            <a:r>
              <a:rPr lang="en-IN" b="1" dirty="0" smtClean="0">
                <a:solidFill>
                  <a:schemeClr val="tx2"/>
                </a:solidFill>
              </a:rPr>
              <a:t>Cost of Acquisition: Rs. 50/ person</a:t>
            </a:r>
            <a:endParaRPr lang="en-IN" b="1" dirty="0">
              <a:solidFill>
                <a:schemeClr val="tx2"/>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2" descr="C:\Users\HP PAV\Downloads\temp (1).jpg"/>
          <p:cNvPicPr>
            <a:picLocks noChangeAspect="1" noChangeArrowheads="1"/>
          </p:cNvPicPr>
          <p:nvPr/>
        </p:nvPicPr>
        <p:blipFill>
          <a:blip r:embed="rId3" cstate="print"/>
          <a:srcRect/>
          <a:stretch>
            <a:fillRect/>
          </a:stretch>
        </p:blipFill>
        <p:spPr bwMode="auto">
          <a:xfrm>
            <a:off x="8707" y="8707"/>
            <a:ext cx="9144000" cy="6858000"/>
          </a:xfrm>
          <a:prstGeom prst="rect">
            <a:avLst/>
          </a:prstGeom>
          <a:noFill/>
        </p:spPr>
      </p:pic>
      <p:sp>
        <p:nvSpPr>
          <p:cNvPr id="5" name="TextBox 4"/>
          <p:cNvSpPr txBox="1"/>
          <p:nvPr/>
        </p:nvSpPr>
        <p:spPr>
          <a:xfrm>
            <a:off x="2978319" y="5512521"/>
            <a:ext cx="3840731" cy="523220"/>
          </a:xfrm>
          <a:prstGeom prst="rect">
            <a:avLst/>
          </a:prstGeom>
          <a:noFill/>
        </p:spPr>
        <p:txBody>
          <a:bodyPr wrap="none" rtlCol="0">
            <a:spAutoFit/>
          </a:bodyPr>
          <a:lstStyle/>
          <a:p>
            <a:r>
              <a:rPr lang="en-IN" sz="2800" b="1" dirty="0" smtClean="0">
                <a:solidFill>
                  <a:schemeClr val="tx2"/>
                </a:solidFill>
              </a:rPr>
              <a:t>Selected Threshold: 0.28</a:t>
            </a:r>
            <a:endParaRPr lang="en-IN" sz="2800" b="1" dirty="0">
              <a:solidFill>
                <a:schemeClr val="tx2"/>
              </a:solidFill>
            </a:endParaRPr>
          </a:p>
        </p:txBody>
      </p:sp>
      <p:sp>
        <p:nvSpPr>
          <p:cNvPr id="6" name="Frame 5"/>
          <p:cNvSpPr/>
          <p:nvPr/>
        </p:nvSpPr>
        <p:spPr>
          <a:xfrm>
            <a:off x="2899954" y="5460274"/>
            <a:ext cx="3971109" cy="627017"/>
          </a:xfrm>
          <a:prstGeom prst="frame">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2291" name="Picture 3"/>
          <p:cNvPicPr>
            <a:picLocks noChangeAspect="1" noChangeArrowheads="1"/>
          </p:cNvPicPr>
          <p:nvPr/>
        </p:nvPicPr>
        <p:blipFill>
          <a:blip r:embed="rId4"/>
          <a:srcRect/>
          <a:stretch>
            <a:fillRect/>
          </a:stretch>
        </p:blipFill>
        <p:spPr bwMode="auto">
          <a:xfrm>
            <a:off x="1412875" y="584200"/>
            <a:ext cx="6343650" cy="4572000"/>
          </a:xfrm>
          <a:prstGeom prst="rect">
            <a:avLst/>
          </a:prstGeom>
          <a:noFill/>
          <a:ln w="9525">
            <a:noFill/>
            <a:miter lim="800000"/>
            <a:headEnd/>
            <a:tailEnd/>
          </a:ln>
          <a:effectLst/>
        </p:spPr>
      </p:pic>
      <p:sp>
        <p:nvSpPr>
          <p:cNvPr id="9" name="TextBox 8"/>
          <p:cNvSpPr txBox="1"/>
          <p:nvPr/>
        </p:nvSpPr>
        <p:spPr>
          <a:xfrm rot="16200000">
            <a:off x="1320800" y="2616202"/>
            <a:ext cx="504882" cy="307777"/>
          </a:xfrm>
          <a:prstGeom prst="rect">
            <a:avLst/>
          </a:prstGeom>
          <a:noFill/>
        </p:spPr>
        <p:txBody>
          <a:bodyPr wrap="none" rtlCol="0">
            <a:spAutoFit/>
          </a:bodyPr>
          <a:lstStyle/>
          <a:p>
            <a:r>
              <a:rPr lang="en-IN" sz="1400" dirty="0" smtClean="0">
                <a:solidFill>
                  <a:schemeClr val="tx1">
                    <a:lumMod val="65000"/>
                    <a:lumOff val="35000"/>
                  </a:schemeClr>
                </a:solidFill>
              </a:rPr>
              <a:t>Cost</a:t>
            </a:r>
            <a:endParaRPr lang="en-IN" sz="1400" dirty="0">
              <a:solidFill>
                <a:schemeClr val="tx1">
                  <a:lumMod val="65000"/>
                  <a:lumOff val="35000"/>
                </a:schemeClr>
              </a:solidFill>
            </a:endParaRPr>
          </a:p>
        </p:txBody>
      </p:sp>
    </p:spTree>
    <p:extLst>
      <p:ext uri="{BB962C8B-B14F-4D97-AF65-F5344CB8AC3E}">
        <p14:creationId xmlns="" xmlns:p14="http://schemas.microsoft.com/office/powerpoint/2010/main" val="1026817075"/>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3318" name="Picture 6"/>
          <p:cNvPicPr>
            <a:picLocks noChangeAspect="1" noChangeArrowheads="1"/>
          </p:cNvPicPr>
          <p:nvPr/>
        </p:nvPicPr>
        <p:blipFill>
          <a:blip r:embed="rId2"/>
          <a:srcRect/>
          <a:stretch>
            <a:fillRect/>
          </a:stretch>
        </p:blipFill>
        <p:spPr bwMode="auto">
          <a:xfrm>
            <a:off x="-12700" y="0"/>
            <a:ext cx="9153525" cy="6877050"/>
          </a:xfrm>
          <a:prstGeom prst="rect">
            <a:avLst/>
          </a:prstGeom>
          <a:noFill/>
          <a:ln w="9525">
            <a:noFill/>
            <a:miter lim="800000"/>
            <a:headEnd/>
            <a:tailEnd/>
          </a:ln>
          <a:effectLst/>
        </p:spPr>
      </p:pic>
      <p:cxnSp>
        <p:nvCxnSpPr>
          <p:cNvPr id="7" name="Straight Connector 6"/>
          <p:cNvCxnSpPr/>
          <p:nvPr/>
        </p:nvCxnSpPr>
        <p:spPr>
          <a:xfrm rot="16200000" flipH="1">
            <a:off x="2893422" y="3136900"/>
            <a:ext cx="3592290" cy="52253"/>
          </a:xfrm>
          <a:prstGeom prst="line">
            <a:avLst/>
          </a:prstGeom>
        </p:spPr>
        <p:style>
          <a:lnRef idx="1">
            <a:schemeClr val="accent1"/>
          </a:lnRef>
          <a:fillRef idx="0">
            <a:schemeClr val="accent1"/>
          </a:fillRef>
          <a:effectRef idx="0">
            <a:schemeClr val="accent1"/>
          </a:effectRef>
          <a:fontRef idx="minor">
            <a:schemeClr val="tx1"/>
          </a:fontRef>
        </p:style>
      </p:cxnSp>
      <p:pic>
        <p:nvPicPr>
          <p:cNvPr id="13314" name="Picture 2" descr="C:\Users\HP PAV\Desktop\content\cost\cost_conf_val.png"/>
          <p:cNvPicPr>
            <a:picLocks noChangeAspect="1" noChangeArrowheads="1"/>
          </p:cNvPicPr>
          <p:nvPr/>
        </p:nvPicPr>
        <p:blipFill>
          <a:blip r:embed="rId3"/>
          <a:srcRect l="5292" t="6610" r="12325"/>
          <a:stretch>
            <a:fillRect/>
          </a:stretch>
        </p:blipFill>
        <p:spPr bwMode="auto">
          <a:xfrm>
            <a:off x="627017" y="1327694"/>
            <a:ext cx="3670663" cy="2860766"/>
          </a:xfrm>
          <a:prstGeom prst="rect">
            <a:avLst/>
          </a:prstGeom>
          <a:noFill/>
        </p:spPr>
      </p:pic>
      <p:pic>
        <p:nvPicPr>
          <p:cNvPr id="13317" name="Picture 5" descr="C:\Users\HP PAV\Desktop\content\cost\cost_conf_test.png"/>
          <p:cNvPicPr>
            <a:picLocks noChangeAspect="1" noChangeArrowheads="1"/>
          </p:cNvPicPr>
          <p:nvPr/>
        </p:nvPicPr>
        <p:blipFill>
          <a:blip r:embed="rId4"/>
          <a:srcRect l="5556" t="6313" r="13021"/>
          <a:stretch>
            <a:fillRect/>
          </a:stretch>
        </p:blipFill>
        <p:spPr bwMode="auto">
          <a:xfrm>
            <a:off x="4864100" y="1348284"/>
            <a:ext cx="3625731" cy="2868116"/>
          </a:xfrm>
          <a:prstGeom prst="rect">
            <a:avLst/>
          </a:prstGeom>
          <a:noFill/>
        </p:spPr>
      </p:pic>
      <p:sp>
        <p:nvSpPr>
          <p:cNvPr id="15" name="TextBox 14"/>
          <p:cNvSpPr txBox="1"/>
          <p:nvPr/>
        </p:nvSpPr>
        <p:spPr>
          <a:xfrm>
            <a:off x="3478717" y="4094840"/>
            <a:ext cx="6274519" cy="400110"/>
          </a:xfrm>
          <a:prstGeom prst="rect">
            <a:avLst/>
          </a:prstGeom>
          <a:noFill/>
        </p:spPr>
        <p:txBody>
          <a:bodyPr wrap="square" rtlCol="0">
            <a:spAutoFit/>
          </a:bodyPr>
          <a:lstStyle/>
          <a:p>
            <a:pPr algn="ctr"/>
            <a:r>
              <a:rPr lang="en-IN" sz="2000" b="1" u="sng" dirty="0" smtClean="0">
                <a:solidFill>
                  <a:schemeClr val="tx2"/>
                </a:solidFill>
              </a:rPr>
              <a:t>Test Data</a:t>
            </a:r>
            <a:endParaRPr lang="en-IN" sz="2000" b="1" u="sng" dirty="0">
              <a:solidFill>
                <a:schemeClr val="tx2"/>
              </a:solidFill>
            </a:endParaRPr>
          </a:p>
        </p:txBody>
      </p:sp>
      <p:sp>
        <p:nvSpPr>
          <p:cNvPr id="16" name="TextBox 15"/>
          <p:cNvSpPr txBox="1"/>
          <p:nvPr/>
        </p:nvSpPr>
        <p:spPr>
          <a:xfrm>
            <a:off x="-737683" y="4082140"/>
            <a:ext cx="6274519" cy="400110"/>
          </a:xfrm>
          <a:prstGeom prst="rect">
            <a:avLst/>
          </a:prstGeom>
          <a:noFill/>
        </p:spPr>
        <p:txBody>
          <a:bodyPr wrap="square" rtlCol="0">
            <a:spAutoFit/>
          </a:bodyPr>
          <a:lstStyle/>
          <a:p>
            <a:pPr algn="ctr"/>
            <a:r>
              <a:rPr lang="en-IN" sz="2000" b="1" u="sng" dirty="0" smtClean="0">
                <a:solidFill>
                  <a:schemeClr val="tx2"/>
                </a:solidFill>
              </a:rPr>
              <a:t>Validation Data</a:t>
            </a:r>
            <a:endParaRPr lang="en-IN" sz="2000" b="1" u="sng" dirty="0">
              <a:solidFill>
                <a:schemeClr val="tx2"/>
              </a:solidFill>
            </a:endParaRPr>
          </a:p>
        </p:txBody>
      </p:sp>
      <p:sp>
        <p:nvSpPr>
          <p:cNvPr id="17" name="Rectangle 16"/>
          <p:cNvSpPr/>
          <p:nvPr/>
        </p:nvSpPr>
        <p:spPr>
          <a:xfrm>
            <a:off x="381000" y="4365536"/>
            <a:ext cx="5397500" cy="1169551"/>
          </a:xfrm>
          <a:prstGeom prst="rect">
            <a:avLst/>
          </a:prstGeom>
        </p:spPr>
        <p:txBody>
          <a:bodyPr wrap="square">
            <a:spAutoFit/>
          </a:bodyPr>
          <a:lstStyle/>
          <a:p>
            <a:r>
              <a:rPr lang="en-IN" sz="1400" b="1" dirty="0" smtClean="0">
                <a:solidFill>
                  <a:schemeClr val="tx2"/>
                </a:solidFill>
              </a:rPr>
              <a:t>Specificity: </a:t>
            </a:r>
            <a:r>
              <a:rPr lang="en-IN" sz="1400" b="1" dirty="0" smtClean="0">
                <a:solidFill>
                  <a:schemeClr val="tx2"/>
                </a:solidFill>
              </a:rPr>
              <a:t>0.97</a:t>
            </a:r>
          </a:p>
          <a:p>
            <a:r>
              <a:rPr lang="en-IN" sz="1400" b="1" dirty="0" smtClean="0">
                <a:solidFill>
                  <a:schemeClr val="tx2"/>
                </a:solidFill>
              </a:rPr>
              <a:t>Sensitivity/Recall</a:t>
            </a:r>
            <a:r>
              <a:rPr lang="en-IN" sz="1400" b="1" dirty="0" smtClean="0">
                <a:solidFill>
                  <a:schemeClr val="tx2"/>
                </a:solidFill>
              </a:rPr>
              <a:t>: </a:t>
            </a:r>
            <a:r>
              <a:rPr lang="en-IN" sz="1400" b="1" dirty="0" smtClean="0">
                <a:solidFill>
                  <a:schemeClr val="tx2"/>
                </a:solidFill>
              </a:rPr>
              <a:t>0.75</a:t>
            </a:r>
          </a:p>
          <a:p>
            <a:r>
              <a:rPr lang="en-IN" sz="1400" b="1" dirty="0" smtClean="0">
                <a:solidFill>
                  <a:schemeClr val="tx2"/>
                </a:solidFill>
              </a:rPr>
              <a:t>Precision</a:t>
            </a:r>
            <a:r>
              <a:rPr lang="en-IN" sz="1400" b="1" dirty="0" smtClean="0">
                <a:solidFill>
                  <a:schemeClr val="tx2"/>
                </a:solidFill>
              </a:rPr>
              <a:t>: </a:t>
            </a:r>
            <a:r>
              <a:rPr lang="en-IN" sz="1400" b="1" dirty="0" smtClean="0">
                <a:solidFill>
                  <a:schemeClr val="tx2"/>
                </a:solidFill>
              </a:rPr>
              <a:t>0.83</a:t>
            </a:r>
          </a:p>
          <a:p>
            <a:r>
              <a:rPr lang="en-IN" sz="1400" dirty="0" err="1" smtClean="0">
                <a:solidFill>
                  <a:schemeClr val="tx2"/>
                </a:solidFill>
              </a:rPr>
              <a:t>val</a:t>
            </a:r>
            <a:r>
              <a:rPr lang="en-IN" sz="1400" dirty="0" smtClean="0">
                <a:solidFill>
                  <a:schemeClr val="tx2"/>
                </a:solidFill>
              </a:rPr>
              <a:t> </a:t>
            </a:r>
            <a:r>
              <a:rPr lang="en-IN" sz="1400" dirty="0" smtClean="0">
                <a:solidFill>
                  <a:schemeClr val="tx2"/>
                </a:solidFill>
              </a:rPr>
              <a:t>AUC: 0.882809916113 | Training AUC: </a:t>
            </a:r>
            <a:r>
              <a:rPr lang="en-IN" sz="1400" dirty="0" smtClean="0">
                <a:solidFill>
                  <a:schemeClr val="tx2"/>
                </a:solidFill>
              </a:rPr>
              <a:t>0.966490499186 </a:t>
            </a:r>
          </a:p>
          <a:p>
            <a:r>
              <a:rPr lang="en-IN" sz="1400" dirty="0" smtClean="0">
                <a:solidFill>
                  <a:schemeClr val="tx2"/>
                </a:solidFill>
              </a:rPr>
              <a:t>val</a:t>
            </a:r>
            <a:r>
              <a:rPr lang="en-IN" sz="1400" dirty="0" smtClean="0">
                <a:solidFill>
                  <a:schemeClr val="tx2"/>
                </a:solidFill>
              </a:rPr>
              <a:t>. Accuracy: 0.935</a:t>
            </a:r>
            <a:endParaRPr lang="en-IN" sz="1400" dirty="0">
              <a:solidFill>
                <a:schemeClr val="tx2"/>
              </a:solidFill>
            </a:endParaRPr>
          </a:p>
        </p:txBody>
      </p:sp>
      <p:sp>
        <p:nvSpPr>
          <p:cNvPr id="19" name="Rectangle 18"/>
          <p:cNvSpPr/>
          <p:nvPr/>
        </p:nvSpPr>
        <p:spPr>
          <a:xfrm>
            <a:off x="4965700" y="4465935"/>
            <a:ext cx="4178300" cy="954107"/>
          </a:xfrm>
          <a:prstGeom prst="rect">
            <a:avLst/>
          </a:prstGeom>
        </p:spPr>
        <p:txBody>
          <a:bodyPr wrap="square">
            <a:spAutoFit/>
          </a:bodyPr>
          <a:lstStyle/>
          <a:p>
            <a:r>
              <a:rPr lang="en-IN" sz="1400" b="1" dirty="0" smtClean="0">
                <a:solidFill>
                  <a:schemeClr val="tx2"/>
                </a:solidFill>
              </a:rPr>
              <a:t>Specificity: </a:t>
            </a:r>
            <a:r>
              <a:rPr lang="en-IN" sz="1400" b="1" dirty="0" smtClean="0">
                <a:solidFill>
                  <a:schemeClr val="tx2"/>
                </a:solidFill>
              </a:rPr>
              <a:t>0.97</a:t>
            </a:r>
          </a:p>
          <a:p>
            <a:r>
              <a:rPr lang="en-IN" sz="1400" b="1" dirty="0" smtClean="0">
                <a:solidFill>
                  <a:schemeClr val="tx2"/>
                </a:solidFill>
              </a:rPr>
              <a:t>Sensitivity/Recall</a:t>
            </a:r>
            <a:r>
              <a:rPr lang="en-IN" sz="1400" b="1" dirty="0" smtClean="0">
                <a:solidFill>
                  <a:schemeClr val="tx2"/>
                </a:solidFill>
              </a:rPr>
              <a:t>: </a:t>
            </a:r>
            <a:r>
              <a:rPr lang="en-IN" sz="1400" b="1" dirty="0" smtClean="0">
                <a:solidFill>
                  <a:schemeClr val="tx2"/>
                </a:solidFill>
              </a:rPr>
              <a:t>0.75</a:t>
            </a:r>
          </a:p>
          <a:p>
            <a:r>
              <a:rPr lang="en-IN" sz="1400" b="1" dirty="0" smtClean="0">
                <a:solidFill>
                  <a:schemeClr val="tx2"/>
                </a:solidFill>
              </a:rPr>
              <a:t>Precision</a:t>
            </a:r>
            <a:r>
              <a:rPr lang="en-IN" sz="1400" b="1" dirty="0" smtClean="0">
                <a:solidFill>
                  <a:schemeClr val="tx2"/>
                </a:solidFill>
              </a:rPr>
              <a:t>: </a:t>
            </a:r>
            <a:r>
              <a:rPr lang="en-IN" sz="1400" b="1" dirty="0" smtClean="0">
                <a:solidFill>
                  <a:schemeClr val="tx2"/>
                </a:solidFill>
              </a:rPr>
              <a:t>0.8</a:t>
            </a:r>
          </a:p>
          <a:p>
            <a:r>
              <a:rPr lang="en-IN" sz="1400" dirty="0" smtClean="0">
                <a:solidFill>
                  <a:schemeClr val="tx2"/>
                </a:solidFill>
              </a:rPr>
              <a:t>Test </a:t>
            </a:r>
            <a:r>
              <a:rPr lang="en-IN" sz="1400" dirty="0" smtClean="0">
                <a:solidFill>
                  <a:schemeClr val="tx2"/>
                </a:solidFill>
              </a:rPr>
              <a:t>AUC: 0.88829399415 | Test Accuracy: 0.942</a:t>
            </a:r>
            <a:endParaRPr lang="en-IN" sz="1400" dirty="0">
              <a:solidFill>
                <a:schemeClr val="tx2"/>
              </a:solidFill>
            </a:endParaRPr>
          </a:p>
        </p:txBody>
      </p:sp>
      <p:cxnSp>
        <p:nvCxnSpPr>
          <p:cNvPr id="22" name="Straight Connector 21"/>
          <p:cNvCxnSpPr/>
          <p:nvPr/>
        </p:nvCxnSpPr>
        <p:spPr>
          <a:xfrm rot="5400000">
            <a:off x="-215900" y="4965700"/>
            <a:ext cx="1143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4318000" y="5029200"/>
            <a:ext cx="1143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 y="0"/>
            <a:ext cx="9195515" cy="6896636"/>
          </a:xfrm>
        </p:spPr>
      </p:pic>
      <p:pic>
        <p:nvPicPr>
          <p:cNvPr id="5" name="Picture 3" descr="C:\Users\HP PAV\Downloads\ppt3 (1).jpg"/>
          <p:cNvPicPr>
            <a:picLocks noChangeAspect="1" noChangeArrowheads="1"/>
          </p:cNvPicPr>
          <p:nvPr/>
        </p:nvPicPr>
        <p:blipFill>
          <a:blip r:embed="rId3"/>
          <a:srcRect/>
          <a:stretch>
            <a:fillRect/>
          </a:stretch>
        </p:blipFill>
        <p:spPr bwMode="auto">
          <a:xfrm>
            <a:off x="39189" y="0"/>
            <a:ext cx="9144000" cy="6897189"/>
          </a:xfrm>
          <a:prstGeom prst="rect">
            <a:avLst/>
          </a:prstGeom>
          <a:noFill/>
        </p:spPr>
      </p:pic>
      <p:sp>
        <p:nvSpPr>
          <p:cNvPr id="6" name="TextBox 5"/>
          <p:cNvSpPr txBox="1"/>
          <p:nvPr/>
        </p:nvSpPr>
        <p:spPr>
          <a:xfrm>
            <a:off x="3187700" y="2451100"/>
            <a:ext cx="2621230" cy="830997"/>
          </a:xfrm>
          <a:prstGeom prst="rect">
            <a:avLst/>
          </a:prstGeom>
          <a:noFill/>
        </p:spPr>
        <p:txBody>
          <a:bodyPr wrap="none" rtlCol="0">
            <a:spAutoFit/>
          </a:bodyPr>
          <a:lstStyle/>
          <a:p>
            <a:r>
              <a:rPr lang="en-IN" sz="4800" b="1" dirty="0" smtClean="0">
                <a:solidFill>
                  <a:schemeClr val="bg1"/>
                </a:solidFill>
              </a:rPr>
              <a:t>Appendix</a:t>
            </a:r>
            <a:endParaRPr lang="en-IN" sz="4800" b="1" dirty="0">
              <a:solidFill>
                <a:schemeClr val="bg1"/>
              </a:solidFill>
            </a:endParaRPr>
          </a:p>
        </p:txBody>
      </p:sp>
    </p:spTree>
    <p:extLst>
      <p:ext uri="{BB962C8B-B14F-4D97-AF65-F5344CB8AC3E}">
        <p14:creationId xmlns="" xmlns:p14="http://schemas.microsoft.com/office/powerpoint/2010/main" val="719694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HP PAV\Desktop\content\codes\1.png"/>
          <p:cNvPicPr>
            <a:picLocks noChangeAspect="1" noChangeArrowheads="1"/>
          </p:cNvPicPr>
          <p:nvPr/>
        </p:nvPicPr>
        <p:blipFill>
          <a:blip r:embed="rId2"/>
          <a:srcRect/>
          <a:stretch>
            <a:fillRect/>
          </a:stretch>
        </p:blipFill>
        <p:spPr bwMode="auto">
          <a:xfrm>
            <a:off x="0" y="762000"/>
            <a:ext cx="9138692" cy="5465763"/>
          </a:xfrm>
          <a:prstGeom prst="rect">
            <a:avLst/>
          </a:prstGeom>
          <a:noFill/>
        </p:spPr>
      </p:pic>
    </p:spTree>
    <p:extLst>
      <p:ext uri="{BB962C8B-B14F-4D97-AF65-F5344CB8AC3E}">
        <p14:creationId xmlns="" xmlns:p14="http://schemas.microsoft.com/office/powerpoint/2010/main" val="1026817075"/>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HP PAV\Desktop\content\codes\2.png"/>
          <p:cNvPicPr>
            <a:picLocks noChangeAspect="1" noChangeArrowheads="1"/>
          </p:cNvPicPr>
          <p:nvPr/>
        </p:nvPicPr>
        <p:blipFill>
          <a:blip r:embed="rId2"/>
          <a:srcRect/>
          <a:stretch>
            <a:fillRect/>
          </a:stretch>
        </p:blipFill>
        <p:spPr bwMode="auto">
          <a:xfrm>
            <a:off x="0" y="680617"/>
            <a:ext cx="9144000" cy="5460777"/>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6" name="TextBox 5"/>
          <p:cNvSpPr txBox="1"/>
          <p:nvPr/>
        </p:nvSpPr>
        <p:spPr>
          <a:xfrm>
            <a:off x="7382619" y="0"/>
            <a:ext cx="1550746" cy="830997"/>
          </a:xfrm>
          <a:prstGeom prst="rect">
            <a:avLst/>
          </a:prstGeom>
          <a:noFill/>
        </p:spPr>
        <p:txBody>
          <a:bodyPr wrap="none" rtlCol="0">
            <a:spAutoFit/>
          </a:bodyPr>
          <a:lstStyle/>
          <a:p>
            <a:r>
              <a:rPr lang="en-IN" sz="4800" dirty="0" smtClean="0">
                <a:solidFill>
                  <a:schemeClr val="tx2"/>
                </a:solidFill>
              </a:rPr>
              <a:t>Index</a:t>
            </a:r>
            <a:endParaRPr lang="en-IN" sz="4800" dirty="0">
              <a:solidFill>
                <a:schemeClr val="tx2"/>
              </a:solidFill>
            </a:endParaRPr>
          </a:p>
        </p:txBody>
      </p:sp>
      <p:sp>
        <p:nvSpPr>
          <p:cNvPr id="7" name="TextBox 6"/>
          <p:cNvSpPr txBox="1"/>
          <p:nvPr/>
        </p:nvSpPr>
        <p:spPr>
          <a:xfrm>
            <a:off x="6335485" y="1175658"/>
            <a:ext cx="2717073" cy="430887"/>
          </a:xfrm>
          <a:prstGeom prst="rect">
            <a:avLst/>
          </a:prstGeom>
          <a:noFill/>
        </p:spPr>
        <p:txBody>
          <a:bodyPr wrap="square" rtlCol="0">
            <a:spAutoFit/>
          </a:bodyPr>
          <a:lstStyle/>
          <a:p>
            <a:r>
              <a:rPr lang="en-IN" sz="2200" b="1" dirty="0" smtClean="0">
                <a:solidFill>
                  <a:schemeClr val="tx2"/>
                </a:solidFill>
              </a:rPr>
              <a:t>Variable Selection</a:t>
            </a:r>
            <a:endParaRPr lang="en-IN" sz="2200" b="1" dirty="0">
              <a:solidFill>
                <a:schemeClr val="tx2"/>
              </a:solidFill>
            </a:endParaRPr>
          </a:p>
        </p:txBody>
      </p:sp>
      <p:sp>
        <p:nvSpPr>
          <p:cNvPr id="8" name="TextBox 7"/>
          <p:cNvSpPr txBox="1"/>
          <p:nvPr/>
        </p:nvSpPr>
        <p:spPr>
          <a:xfrm>
            <a:off x="1030364" y="1967266"/>
            <a:ext cx="1965410" cy="769441"/>
          </a:xfrm>
          <a:prstGeom prst="rect">
            <a:avLst/>
          </a:prstGeom>
          <a:noFill/>
        </p:spPr>
        <p:txBody>
          <a:bodyPr wrap="none" rtlCol="0">
            <a:spAutoFit/>
          </a:bodyPr>
          <a:lstStyle/>
          <a:p>
            <a:pPr algn="ctr"/>
            <a:r>
              <a:rPr lang="en-IN" sz="2200" b="1" dirty="0" smtClean="0">
                <a:solidFill>
                  <a:schemeClr val="tx2"/>
                </a:solidFill>
              </a:rPr>
              <a:t>Data </a:t>
            </a:r>
          </a:p>
          <a:p>
            <a:pPr algn="ctr"/>
            <a:r>
              <a:rPr lang="en-IN" sz="2200" b="1" dirty="0" smtClean="0">
                <a:solidFill>
                  <a:schemeClr val="tx2"/>
                </a:solidFill>
              </a:rPr>
              <a:t>Pre- processing</a:t>
            </a:r>
            <a:endParaRPr lang="en-IN" sz="2200" b="1" dirty="0">
              <a:solidFill>
                <a:schemeClr val="tx2"/>
              </a:solidFill>
            </a:endParaRPr>
          </a:p>
        </p:txBody>
      </p:sp>
      <p:sp>
        <p:nvSpPr>
          <p:cNvPr id="9" name="TextBox 8"/>
          <p:cNvSpPr txBox="1"/>
          <p:nvPr/>
        </p:nvSpPr>
        <p:spPr>
          <a:xfrm>
            <a:off x="6782147" y="2670060"/>
            <a:ext cx="2285690" cy="1107996"/>
          </a:xfrm>
          <a:prstGeom prst="rect">
            <a:avLst/>
          </a:prstGeom>
          <a:noFill/>
        </p:spPr>
        <p:txBody>
          <a:bodyPr wrap="none" rtlCol="0">
            <a:spAutoFit/>
          </a:bodyPr>
          <a:lstStyle/>
          <a:p>
            <a:pPr algn="ctr"/>
            <a:r>
              <a:rPr lang="en-IN" sz="2200" b="1" dirty="0" smtClean="0">
                <a:solidFill>
                  <a:schemeClr val="tx2"/>
                </a:solidFill>
              </a:rPr>
              <a:t>Model Selection</a:t>
            </a:r>
          </a:p>
          <a:p>
            <a:pPr algn="ctr"/>
            <a:r>
              <a:rPr lang="en-IN" sz="2200" b="1" dirty="0" smtClean="0">
                <a:solidFill>
                  <a:schemeClr val="tx2"/>
                </a:solidFill>
              </a:rPr>
              <a:t>&amp; </a:t>
            </a:r>
            <a:r>
              <a:rPr lang="en-IN" sz="2000" b="1" dirty="0" smtClean="0">
                <a:solidFill>
                  <a:schemeClr val="tx2"/>
                </a:solidFill>
              </a:rPr>
              <a:t>Confusion Matrix</a:t>
            </a:r>
            <a:endParaRPr lang="en-IN" sz="2000" b="1" dirty="0" smtClean="0">
              <a:solidFill>
                <a:schemeClr val="tx2"/>
              </a:solidFill>
            </a:endParaRPr>
          </a:p>
          <a:p>
            <a:pPr algn="ctr"/>
            <a:endParaRPr lang="en-IN" sz="2200" b="1" dirty="0">
              <a:solidFill>
                <a:schemeClr val="tx2"/>
              </a:solidFill>
            </a:endParaRPr>
          </a:p>
        </p:txBody>
      </p:sp>
      <p:sp>
        <p:nvSpPr>
          <p:cNvPr id="13" name="TextBox 12"/>
          <p:cNvSpPr txBox="1"/>
          <p:nvPr/>
        </p:nvSpPr>
        <p:spPr>
          <a:xfrm>
            <a:off x="681612" y="3452316"/>
            <a:ext cx="1457194" cy="830997"/>
          </a:xfrm>
          <a:prstGeom prst="rect">
            <a:avLst/>
          </a:prstGeom>
          <a:noFill/>
        </p:spPr>
        <p:txBody>
          <a:bodyPr wrap="none" rtlCol="0">
            <a:spAutoFit/>
          </a:bodyPr>
          <a:lstStyle/>
          <a:p>
            <a:pPr algn="ctr"/>
            <a:r>
              <a:rPr lang="en-IN" sz="2400" b="1" dirty="0" smtClean="0">
                <a:solidFill>
                  <a:schemeClr val="tx2"/>
                </a:solidFill>
              </a:rPr>
              <a:t>Threshold</a:t>
            </a:r>
          </a:p>
          <a:p>
            <a:pPr algn="ctr"/>
            <a:r>
              <a:rPr lang="en-IN" sz="2400" b="1" dirty="0" smtClean="0">
                <a:solidFill>
                  <a:schemeClr val="tx2"/>
                </a:solidFill>
              </a:rPr>
              <a:t>Selection</a:t>
            </a:r>
            <a:endParaRPr lang="en-IN" sz="2400" b="1" dirty="0">
              <a:solidFill>
                <a:schemeClr val="tx2"/>
              </a:solidFill>
            </a:endParaRPr>
          </a:p>
        </p:txBody>
      </p:sp>
      <p:sp>
        <p:nvSpPr>
          <p:cNvPr id="14" name="TextBox 13"/>
          <p:cNvSpPr txBox="1"/>
          <p:nvPr/>
        </p:nvSpPr>
        <p:spPr>
          <a:xfrm>
            <a:off x="6358512" y="4646116"/>
            <a:ext cx="1320874" cy="830997"/>
          </a:xfrm>
          <a:prstGeom prst="rect">
            <a:avLst/>
          </a:prstGeom>
          <a:noFill/>
        </p:spPr>
        <p:txBody>
          <a:bodyPr wrap="none" rtlCol="0">
            <a:spAutoFit/>
          </a:bodyPr>
          <a:lstStyle/>
          <a:p>
            <a:pPr algn="ctr"/>
            <a:r>
              <a:rPr lang="en-IN" sz="2400" b="1" dirty="0" smtClean="0">
                <a:solidFill>
                  <a:schemeClr val="tx2"/>
                </a:solidFill>
              </a:rPr>
              <a:t>Accuracy</a:t>
            </a:r>
          </a:p>
          <a:p>
            <a:pPr algn="ctr"/>
            <a:r>
              <a:rPr lang="en-IN" sz="2400" b="1" dirty="0" smtClean="0">
                <a:solidFill>
                  <a:schemeClr val="tx2"/>
                </a:solidFill>
              </a:rPr>
              <a:t>Analysis</a:t>
            </a:r>
            <a:endParaRPr lang="en-IN" sz="2400" b="1" dirty="0">
              <a:solidFill>
                <a:schemeClr val="tx2"/>
              </a:solidFill>
            </a:endParaRPr>
          </a:p>
        </p:txBody>
      </p:sp>
    </p:spTree>
    <p:extLst>
      <p:ext uri="{BB962C8B-B14F-4D97-AF65-F5344CB8AC3E}">
        <p14:creationId xmlns="" xmlns:p14="http://schemas.microsoft.com/office/powerpoint/2010/main" val="38449133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HP PAV\Desktop\content\codes\3.png"/>
          <p:cNvPicPr>
            <a:picLocks noChangeAspect="1" noChangeArrowheads="1"/>
          </p:cNvPicPr>
          <p:nvPr/>
        </p:nvPicPr>
        <p:blipFill>
          <a:blip r:embed="rId2"/>
          <a:srcRect/>
          <a:stretch>
            <a:fillRect/>
          </a:stretch>
        </p:blipFill>
        <p:spPr bwMode="auto">
          <a:xfrm>
            <a:off x="1" y="746320"/>
            <a:ext cx="9144000" cy="5454456"/>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HP PAV\Desktop\content\codes\4.png"/>
          <p:cNvPicPr>
            <a:picLocks noChangeAspect="1" noChangeArrowheads="1"/>
          </p:cNvPicPr>
          <p:nvPr/>
        </p:nvPicPr>
        <p:blipFill>
          <a:blip r:embed="rId2"/>
          <a:srcRect/>
          <a:stretch>
            <a:fillRect/>
          </a:stretch>
        </p:blipFill>
        <p:spPr bwMode="auto">
          <a:xfrm>
            <a:off x="0" y="749299"/>
            <a:ext cx="9144000" cy="5468861"/>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HP PAV\Desktop\content\codes\5.png"/>
          <p:cNvPicPr>
            <a:picLocks noChangeAspect="1" noChangeArrowheads="1"/>
          </p:cNvPicPr>
          <p:nvPr/>
        </p:nvPicPr>
        <p:blipFill>
          <a:blip r:embed="rId2"/>
          <a:srcRect/>
          <a:stretch>
            <a:fillRect/>
          </a:stretch>
        </p:blipFill>
        <p:spPr bwMode="auto">
          <a:xfrm>
            <a:off x="0" y="749299"/>
            <a:ext cx="9144000" cy="5447831"/>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HP PAV\Desktop\content\codes\6.png"/>
          <p:cNvPicPr>
            <a:picLocks noChangeAspect="1" noChangeArrowheads="1"/>
          </p:cNvPicPr>
          <p:nvPr/>
        </p:nvPicPr>
        <p:blipFill>
          <a:blip r:embed="rId2"/>
          <a:srcRect/>
          <a:stretch>
            <a:fillRect/>
          </a:stretch>
        </p:blipFill>
        <p:spPr bwMode="auto">
          <a:xfrm>
            <a:off x="0" y="766763"/>
            <a:ext cx="9144000" cy="5489633"/>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HP PAV\Desktop\content\codes\7.png"/>
          <p:cNvPicPr>
            <a:picLocks noChangeAspect="1" noChangeArrowheads="1"/>
          </p:cNvPicPr>
          <p:nvPr/>
        </p:nvPicPr>
        <p:blipFill>
          <a:blip r:embed="rId2"/>
          <a:srcRect/>
          <a:stretch>
            <a:fillRect/>
          </a:stretch>
        </p:blipFill>
        <p:spPr bwMode="auto">
          <a:xfrm>
            <a:off x="0" y="738188"/>
            <a:ext cx="9144000" cy="5484798"/>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HP PAV\Desktop\content\codes\8.png"/>
          <p:cNvPicPr>
            <a:picLocks noChangeAspect="1" noChangeArrowheads="1"/>
          </p:cNvPicPr>
          <p:nvPr/>
        </p:nvPicPr>
        <p:blipFill>
          <a:blip r:embed="rId2"/>
          <a:srcRect/>
          <a:stretch>
            <a:fillRect/>
          </a:stretch>
        </p:blipFill>
        <p:spPr bwMode="auto">
          <a:xfrm>
            <a:off x="1" y="698318"/>
            <a:ext cx="9167016" cy="5423082"/>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3631842" y="6194738"/>
            <a:ext cx="1957589" cy="55379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TextBox 9"/>
          <p:cNvSpPr txBox="1"/>
          <p:nvPr/>
        </p:nvSpPr>
        <p:spPr>
          <a:xfrm>
            <a:off x="3967795" y="6046631"/>
            <a:ext cx="1208408" cy="646331"/>
          </a:xfrm>
          <a:prstGeom prst="rect">
            <a:avLst/>
          </a:prstGeom>
          <a:noFill/>
        </p:spPr>
        <p:txBody>
          <a:bodyPr wrap="none" rtlCol="0">
            <a:spAutoFit/>
          </a:bodyPr>
          <a:lstStyle/>
          <a:p>
            <a:r>
              <a:rPr lang="en-IN" sz="3600" dirty="0" smtClean="0">
                <a:solidFill>
                  <a:schemeClr val="accent1">
                    <a:lumMod val="50000"/>
                  </a:schemeClr>
                </a:solidFill>
              </a:rPr>
              <a:t>Index</a:t>
            </a:r>
            <a:endParaRPr lang="en-IN" sz="3600" dirty="0">
              <a:solidFill>
                <a:schemeClr val="accent1">
                  <a:lumMod val="50000"/>
                </a:schemeClr>
              </a:solidFill>
            </a:endParaRPr>
          </a:p>
        </p:txBody>
      </p:sp>
      <p:sp>
        <p:nvSpPr>
          <p:cNvPr id="6" name="TextBox 5"/>
          <p:cNvSpPr txBox="1"/>
          <p:nvPr/>
        </p:nvSpPr>
        <p:spPr>
          <a:xfrm>
            <a:off x="3866612" y="2573383"/>
            <a:ext cx="1384663" cy="646331"/>
          </a:xfrm>
          <a:prstGeom prst="rect">
            <a:avLst/>
          </a:prstGeom>
          <a:noFill/>
        </p:spPr>
        <p:txBody>
          <a:bodyPr wrap="square" rtlCol="0">
            <a:spAutoFit/>
          </a:bodyPr>
          <a:lstStyle/>
          <a:p>
            <a:pPr algn="ctr"/>
            <a:r>
              <a:rPr lang="en-IN" b="1" dirty="0" smtClean="0">
                <a:solidFill>
                  <a:schemeClr val="tx2"/>
                </a:solidFill>
              </a:rPr>
              <a:t>Variable</a:t>
            </a:r>
          </a:p>
          <a:p>
            <a:pPr algn="ctr"/>
            <a:r>
              <a:rPr lang="en-IN" b="1" dirty="0" smtClean="0">
                <a:solidFill>
                  <a:schemeClr val="tx2"/>
                </a:solidFill>
              </a:rPr>
              <a:t>Analysis</a:t>
            </a:r>
            <a:endParaRPr lang="en-IN" b="1" dirty="0">
              <a:solidFill>
                <a:schemeClr val="tx2"/>
              </a:solidFill>
            </a:endParaRPr>
          </a:p>
        </p:txBody>
      </p:sp>
      <p:sp>
        <p:nvSpPr>
          <p:cNvPr id="7" name="TextBox 6"/>
          <p:cNvSpPr txBox="1"/>
          <p:nvPr/>
        </p:nvSpPr>
        <p:spPr>
          <a:xfrm>
            <a:off x="6096007" y="3222173"/>
            <a:ext cx="1384663" cy="738664"/>
          </a:xfrm>
          <a:prstGeom prst="rect">
            <a:avLst/>
          </a:prstGeom>
          <a:noFill/>
        </p:spPr>
        <p:txBody>
          <a:bodyPr wrap="square" rtlCol="0">
            <a:spAutoFit/>
          </a:bodyPr>
          <a:lstStyle/>
          <a:p>
            <a:pPr algn="ctr"/>
            <a:r>
              <a:rPr lang="en-IN" sz="1400" b="1" dirty="0" smtClean="0">
                <a:solidFill>
                  <a:schemeClr val="tx2"/>
                </a:solidFill>
              </a:rPr>
              <a:t>Data</a:t>
            </a:r>
          </a:p>
          <a:p>
            <a:pPr algn="ctr"/>
            <a:r>
              <a:rPr lang="en-IN" sz="1400" b="1" dirty="0" smtClean="0">
                <a:solidFill>
                  <a:schemeClr val="tx2"/>
                </a:solidFill>
              </a:rPr>
              <a:t>Pre- </a:t>
            </a:r>
          </a:p>
          <a:p>
            <a:pPr algn="ctr"/>
            <a:r>
              <a:rPr lang="en-IN" sz="1400" b="1" dirty="0" smtClean="0">
                <a:solidFill>
                  <a:schemeClr val="tx2"/>
                </a:solidFill>
              </a:rPr>
              <a:t>processing</a:t>
            </a:r>
            <a:endParaRPr lang="en-IN" sz="1400" b="1" dirty="0">
              <a:solidFill>
                <a:schemeClr val="tx2"/>
              </a:solidFill>
            </a:endParaRPr>
          </a:p>
        </p:txBody>
      </p:sp>
      <p:sp>
        <p:nvSpPr>
          <p:cNvPr id="8" name="TextBox 7"/>
          <p:cNvSpPr txBox="1"/>
          <p:nvPr/>
        </p:nvSpPr>
        <p:spPr>
          <a:xfrm>
            <a:off x="1680761" y="3095171"/>
            <a:ext cx="1384663" cy="1169551"/>
          </a:xfrm>
          <a:prstGeom prst="rect">
            <a:avLst/>
          </a:prstGeom>
          <a:noFill/>
        </p:spPr>
        <p:txBody>
          <a:bodyPr wrap="square" rtlCol="0">
            <a:spAutoFit/>
          </a:bodyPr>
          <a:lstStyle/>
          <a:p>
            <a:pPr algn="ctr"/>
            <a:r>
              <a:rPr lang="en-IN" sz="1400" b="1" dirty="0" smtClean="0">
                <a:solidFill>
                  <a:schemeClr val="tx2"/>
                </a:solidFill>
              </a:rPr>
              <a:t>Model</a:t>
            </a:r>
          </a:p>
          <a:p>
            <a:pPr algn="ctr"/>
            <a:r>
              <a:rPr lang="en-IN" sz="1400" b="1" dirty="0" smtClean="0">
                <a:solidFill>
                  <a:schemeClr val="tx2"/>
                </a:solidFill>
              </a:rPr>
              <a:t>Selection &amp; Confusion Matrix</a:t>
            </a:r>
          </a:p>
          <a:p>
            <a:pPr algn="ctr"/>
            <a:endParaRPr lang="en-IN" sz="1400" b="1" dirty="0">
              <a:solidFill>
                <a:schemeClr val="tx2"/>
              </a:solidFill>
            </a:endParaRPr>
          </a:p>
        </p:txBody>
      </p:sp>
      <p:sp>
        <p:nvSpPr>
          <p:cNvPr id="11" name="TextBox 10"/>
          <p:cNvSpPr txBox="1"/>
          <p:nvPr/>
        </p:nvSpPr>
        <p:spPr>
          <a:xfrm>
            <a:off x="226791" y="4982392"/>
            <a:ext cx="1384663" cy="646331"/>
          </a:xfrm>
          <a:prstGeom prst="rect">
            <a:avLst/>
          </a:prstGeom>
          <a:noFill/>
        </p:spPr>
        <p:txBody>
          <a:bodyPr wrap="square" rtlCol="0">
            <a:spAutoFit/>
          </a:bodyPr>
          <a:lstStyle/>
          <a:p>
            <a:pPr algn="ctr"/>
            <a:r>
              <a:rPr lang="en-IN" b="1" dirty="0" smtClean="0">
                <a:solidFill>
                  <a:schemeClr val="tx2"/>
                </a:solidFill>
              </a:rPr>
              <a:t>Accuracy</a:t>
            </a:r>
          </a:p>
          <a:p>
            <a:pPr algn="ctr"/>
            <a:r>
              <a:rPr lang="en-IN" b="1" dirty="0" smtClean="0">
                <a:solidFill>
                  <a:schemeClr val="tx2"/>
                </a:solidFill>
              </a:rPr>
              <a:t>Analysis</a:t>
            </a:r>
            <a:endParaRPr lang="en-IN" b="1" dirty="0">
              <a:solidFill>
                <a:schemeClr val="tx2"/>
              </a:solidFill>
            </a:endParaRPr>
          </a:p>
        </p:txBody>
      </p:sp>
      <p:sp>
        <p:nvSpPr>
          <p:cNvPr id="12" name="TextBox 11"/>
          <p:cNvSpPr txBox="1"/>
          <p:nvPr/>
        </p:nvSpPr>
        <p:spPr>
          <a:xfrm>
            <a:off x="7454543" y="5037909"/>
            <a:ext cx="1384663" cy="646331"/>
          </a:xfrm>
          <a:prstGeom prst="rect">
            <a:avLst/>
          </a:prstGeom>
          <a:noFill/>
        </p:spPr>
        <p:txBody>
          <a:bodyPr wrap="square" rtlCol="0">
            <a:spAutoFit/>
          </a:bodyPr>
          <a:lstStyle/>
          <a:p>
            <a:pPr algn="ctr"/>
            <a:r>
              <a:rPr lang="en-IN" b="1" dirty="0" smtClean="0">
                <a:solidFill>
                  <a:schemeClr val="tx2"/>
                </a:solidFill>
              </a:rPr>
              <a:t>Threshold</a:t>
            </a:r>
          </a:p>
          <a:p>
            <a:pPr algn="ctr"/>
            <a:r>
              <a:rPr lang="en-IN" b="1" dirty="0" smtClean="0">
                <a:solidFill>
                  <a:schemeClr val="tx2"/>
                </a:solidFill>
              </a:rPr>
              <a:t>Selection</a:t>
            </a:r>
            <a:endParaRPr lang="en-IN" b="1" dirty="0">
              <a:solidFill>
                <a:schemeClr val="tx2"/>
              </a:solidFill>
            </a:endParaRPr>
          </a:p>
        </p:txBody>
      </p:sp>
    </p:spTree>
    <p:extLst>
      <p:ext uri="{BB962C8B-B14F-4D97-AF65-F5344CB8AC3E}">
        <p14:creationId xmlns="" xmlns:p14="http://schemas.microsoft.com/office/powerpoint/2010/main" val="21067155"/>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505101" y="-2"/>
            <a:ext cx="6274519" cy="830997"/>
          </a:xfrm>
          <a:prstGeom prst="rect">
            <a:avLst/>
          </a:prstGeom>
          <a:noFill/>
        </p:spPr>
        <p:txBody>
          <a:bodyPr wrap="square" rtlCol="0">
            <a:spAutoFit/>
          </a:bodyPr>
          <a:lstStyle/>
          <a:p>
            <a:r>
              <a:rPr lang="en-IN" sz="4800" b="1" dirty="0" smtClean="0">
                <a:solidFill>
                  <a:schemeClr val="tx2"/>
                </a:solidFill>
              </a:rPr>
              <a:t>Variable Analysis</a:t>
            </a:r>
            <a:endParaRPr lang="en-IN" sz="4800" b="1" dirty="0">
              <a:solidFill>
                <a:schemeClr val="tx2"/>
              </a:solidFill>
            </a:endParaRPr>
          </a:p>
        </p:txBody>
      </p:sp>
      <p:pic>
        <p:nvPicPr>
          <p:cNvPr id="1027" name="Picture 3"/>
          <p:cNvPicPr>
            <a:picLocks noChangeAspect="1" noChangeArrowheads="1"/>
          </p:cNvPicPr>
          <p:nvPr/>
        </p:nvPicPr>
        <p:blipFill>
          <a:blip r:embed="rId3"/>
          <a:srcRect/>
          <a:stretch>
            <a:fillRect/>
          </a:stretch>
        </p:blipFill>
        <p:spPr bwMode="auto">
          <a:xfrm>
            <a:off x="540341" y="765405"/>
            <a:ext cx="4557144" cy="4538116"/>
          </a:xfrm>
          <a:prstGeom prst="rect">
            <a:avLst/>
          </a:prstGeom>
          <a:noFill/>
          <a:ln w="9525">
            <a:noFill/>
            <a:miter lim="800000"/>
            <a:headEnd/>
            <a:tailEnd/>
          </a:ln>
          <a:effectLst/>
        </p:spPr>
      </p:pic>
      <p:sp>
        <p:nvSpPr>
          <p:cNvPr id="15" name="TextBox 14"/>
          <p:cNvSpPr txBox="1"/>
          <p:nvPr/>
        </p:nvSpPr>
        <p:spPr>
          <a:xfrm>
            <a:off x="5225142" y="1293223"/>
            <a:ext cx="3918858" cy="1477328"/>
          </a:xfrm>
          <a:prstGeom prst="rect">
            <a:avLst/>
          </a:prstGeom>
          <a:noFill/>
        </p:spPr>
        <p:txBody>
          <a:bodyPr wrap="square" rtlCol="0">
            <a:spAutoFit/>
          </a:bodyPr>
          <a:lstStyle/>
          <a:p>
            <a:pPr>
              <a:buFont typeface="Arial" pitchFamily="34" charset="0"/>
              <a:buChar char="•"/>
            </a:pPr>
            <a:r>
              <a:rPr lang="en-IN" b="1" dirty="0" smtClean="0">
                <a:solidFill>
                  <a:schemeClr val="tx2"/>
                </a:solidFill>
              </a:rPr>
              <a:t>High Correlation between certain equally spaced variables was observed </a:t>
            </a:r>
          </a:p>
          <a:p>
            <a:pPr>
              <a:buFont typeface="Arial" pitchFamily="34" charset="0"/>
              <a:buChar char="•"/>
            </a:pPr>
            <a:endParaRPr lang="en-IN" b="1" dirty="0" smtClean="0">
              <a:solidFill>
                <a:schemeClr val="tx2"/>
              </a:solidFill>
            </a:endParaRPr>
          </a:p>
          <a:p>
            <a:pPr>
              <a:buFont typeface="Arial" pitchFamily="34" charset="0"/>
              <a:buChar char="•"/>
            </a:pPr>
            <a:r>
              <a:rPr lang="en-IN" b="1" dirty="0" smtClean="0">
                <a:solidFill>
                  <a:schemeClr val="tx2"/>
                </a:solidFill>
              </a:rPr>
              <a:t>These variables were identified to be total_*_minutes and Total_*_charges</a:t>
            </a:r>
            <a:endParaRPr lang="en-IN" b="1" dirty="0">
              <a:solidFill>
                <a:schemeClr val="tx2"/>
              </a:solidFill>
            </a:endParaRPr>
          </a:p>
        </p:txBody>
      </p:sp>
      <p:sp>
        <p:nvSpPr>
          <p:cNvPr id="17" name="TextBox 16"/>
          <p:cNvSpPr txBox="1"/>
          <p:nvPr/>
        </p:nvSpPr>
        <p:spPr>
          <a:xfrm>
            <a:off x="1214845" y="4998720"/>
            <a:ext cx="7315201" cy="646331"/>
          </a:xfrm>
          <a:prstGeom prst="rect">
            <a:avLst/>
          </a:prstGeom>
          <a:noFill/>
        </p:spPr>
        <p:txBody>
          <a:bodyPr wrap="square" rtlCol="0">
            <a:spAutoFit/>
          </a:bodyPr>
          <a:lstStyle/>
          <a:p>
            <a:pPr algn="ctr"/>
            <a:r>
              <a:rPr lang="en-IN" b="1" dirty="0" smtClean="0">
                <a:solidFill>
                  <a:schemeClr val="tx2"/>
                </a:solidFill>
              </a:rPr>
              <a:t>We </a:t>
            </a:r>
            <a:r>
              <a:rPr lang="en-IN" b="1" dirty="0" smtClean="0">
                <a:solidFill>
                  <a:schemeClr val="tx2"/>
                </a:solidFill>
              </a:rPr>
              <a:t>derived one feature out of these two using Principal Component </a:t>
            </a:r>
            <a:r>
              <a:rPr lang="en-IN" b="1" dirty="0" smtClean="0">
                <a:solidFill>
                  <a:schemeClr val="tx2"/>
                </a:solidFill>
              </a:rPr>
              <a:t>Analysis(PCA)</a:t>
            </a:r>
            <a:endParaRPr lang="en-IN" b="1" dirty="0">
              <a:solidFill>
                <a:schemeClr val="tx2"/>
              </a:solidFill>
            </a:endParaRPr>
          </a:p>
        </p:txBody>
      </p:sp>
    </p:spTree>
    <p:extLst>
      <p:ext uri="{BB962C8B-B14F-4D97-AF65-F5344CB8AC3E}">
        <p14:creationId xmlns="" xmlns:p14="http://schemas.microsoft.com/office/powerpoint/2010/main" val="1694966477"/>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9" name="Picture 8"/>
          <p:cNvPicPr>
            <a:picLocks noChangeAspect="1"/>
          </p:cNvPicPr>
          <p:nvPr/>
        </p:nvPicPr>
        <p:blipFill>
          <a:blip r:embed="rId4"/>
          <a:stretch>
            <a:fillRect/>
          </a:stretch>
        </p:blipFill>
        <p:spPr>
          <a:xfrm>
            <a:off x="3600288" y="6184925"/>
            <a:ext cx="1969179" cy="566977"/>
          </a:xfrm>
          <a:prstGeom prst="rect">
            <a:avLst/>
          </a:prstGeom>
        </p:spPr>
      </p:pic>
      <p:sp>
        <p:nvSpPr>
          <p:cNvPr id="10" name="TextBox 9"/>
          <p:cNvSpPr txBox="1"/>
          <p:nvPr/>
        </p:nvSpPr>
        <p:spPr>
          <a:xfrm>
            <a:off x="3967795" y="6046631"/>
            <a:ext cx="1208408" cy="646331"/>
          </a:xfrm>
          <a:prstGeom prst="rect">
            <a:avLst/>
          </a:prstGeom>
          <a:noFill/>
        </p:spPr>
        <p:txBody>
          <a:bodyPr wrap="none" rtlCol="0">
            <a:spAutoFit/>
          </a:bodyPr>
          <a:lstStyle/>
          <a:p>
            <a:r>
              <a:rPr lang="en-IN" sz="3600" dirty="0" smtClean="0">
                <a:solidFill>
                  <a:schemeClr val="accent1">
                    <a:lumMod val="50000"/>
                  </a:schemeClr>
                </a:solidFill>
              </a:rPr>
              <a:t>Index</a:t>
            </a:r>
            <a:endParaRPr lang="en-IN" sz="3600" dirty="0">
              <a:solidFill>
                <a:schemeClr val="accent1">
                  <a:lumMod val="50000"/>
                </a:schemeClr>
              </a:solidFill>
            </a:endParaRPr>
          </a:p>
        </p:txBody>
      </p:sp>
      <p:sp>
        <p:nvSpPr>
          <p:cNvPr id="6" name="TextBox 5"/>
          <p:cNvSpPr txBox="1"/>
          <p:nvPr/>
        </p:nvSpPr>
        <p:spPr>
          <a:xfrm>
            <a:off x="6100360" y="3265714"/>
            <a:ext cx="1384663" cy="646331"/>
          </a:xfrm>
          <a:prstGeom prst="rect">
            <a:avLst/>
          </a:prstGeom>
          <a:noFill/>
        </p:spPr>
        <p:txBody>
          <a:bodyPr wrap="square" rtlCol="0">
            <a:spAutoFit/>
          </a:bodyPr>
          <a:lstStyle/>
          <a:p>
            <a:pPr algn="ctr"/>
            <a:r>
              <a:rPr lang="en-IN" b="1" dirty="0" smtClean="0">
                <a:solidFill>
                  <a:schemeClr val="tx2"/>
                </a:solidFill>
              </a:rPr>
              <a:t>Variable</a:t>
            </a:r>
          </a:p>
          <a:p>
            <a:pPr algn="ctr"/>
            <a:r>
              <a:rPr lang="en-IN" b="1" dirty="0" smtClean="0">
                <a:solidFill>
                  <a:schemeClr val="tx2"/>
                </a:solidFill>
              </a:rPr>
              <a:t>Analysis</a:t>
            </a:r>
            <a:endParaRPr lang="en-IN" b="1" dirty="0">
              <a:solidFill>
                <a:schemeClr val="tx2"/>
              </a:solidFill>
            </a:endParaRPr>
          </a:p>
        </p:txBody>
      </p:sp>
      <p:sp>
        <p:nvSpPr>
          <p:cNvPr id="7" name="TextBox 6"/>
          <p:cNvSpPr txBox="1"/>
          <p:nvPr/>
        </p:nvSpPr>
        <p:spPr>
          <a:xfrm>
            <a:off x="3862259" y="2490652"/>
            <a:ext cx="1384663" cy="738664"/>
          </a:xfrm>
          <a:prstGeom prst="rect">
            <a:avLst/>
          </a:prstGeom>
          <a:noFill/>
        </p:spPr>
        <p:txBody>
          <a:bodyPr wrap="square" rtlCol="0">
            <a:spAutoFit/>
          </a:bodyPr>
          <a:lstStyle/>
          <a:p>
            <a:pPr algn="ctr"/>
            <a:r>
              <a:rPr lang="en-IN" sz="1400" b="1" dirty="0" smtClean="0">
                <a:solidFill>
                  <a:schemeClr val="tx2"/>
                </a:solidFill>
              </a:rPr>
              <a:t>Data</a:t>
            </a:r>
          </a:p>
          <a:p>
            <a:pPr algn="ctr"/>
            <a:r>
              <a:rPr lang="en-IN" sz="1400" b="1" dirty="0" smtClean="0">
                <a:solidFill>
                  <a:schemeClr val="tx2"/>
                </a:solidFill>
              </a:rPr>
              <a:t>Pre- </a:t>
            </a:r>
          </a:p>
          <a:p>
            <a:pPr algn="ctr"/>
            <a:r>
              <a:rPr lang="en-IN" sz="1400" b="1" dirty="0" smtClean="0">
                <a:solidFill>
                  <a:schemeClr val="tx2"/>
                </a:solidFill>
              </a:rPr>
              <a:t>processing</a:t>
            </a:r>
            <a:endParaRPr lang="en-IN" sz="1400" b="1" dirty="0">
              <a:solidFill>
                <a:schemeClr val="tx2"/>
              </a:solidFill>
            </a:endParaRPr>
          </a:p>
        </p:txBody>
      </p:sp>
      <p:sp>
        <p:nvSpPr>
          <p:cNvPr id="8" name="TextBox 7"/>
          <p:cNvSpPr txBox="1"/>
          <p:nvPr/>
        </p:nvSpPr>
        <p:spPr>
          <a:xfrm>
            <a:off x="1680761" y="3095171"/>
            <a:ext cx="1384663" cy="954107"/>
          </a:xfrm>
          <a:prstGeom prst="rect">
            <a:avLst/>
          </a:prstGeom>
          <a:noFill/>
        </p:spPr>
        <p:txBody>
          <a:bodyPr wrap="square" rtlCol="0">
            <a:spAutoFit/>
          </a:bodyPr>
          <a:lstStyle/>
          <a:p>
            <a:pPr algn="ctr"/>
            <a:r>
              <a:rPr lang="en-IN" sz="1400" b="1" dirty="0" smtClean="0">
                <a:solidFill>
                  <a:schemeClr val="tx2"/>
                </a:solidFill>
              </a:rPr>
              <a:t>Model</a:t>
            </a:r>
          </a:p>
          <a:p>
            <a:pPr algn="ctr"/>
            <a:r>
              <a:rPr lang="en-IN" sz="1400" b="1" dirty="0" smtClean="0">
                <a:solidFill>
                  <a:schemeClr val="tx2"/>
                </a:solidFill>
              </a:rPr>
              <a:t>Selection &amp; Confusion Matrix</a:t>
            </a:r>
            <a:endParaRPr lang="en-IN" sz="1400" b="1" dirty="0">
              <a:solidFill>
                <a:schemeClr val="tx2"/>
              </a:solidFill>
            </a:endParaRPr>
          </a:p>
        </p:txBody>
      </p:sp>
      <p:sp>
        <p:nvSpPr>
          <p:cNvPr id="11" name="TextBox 10"/>
          <p:cNvSpPr txBox="1"/>
          <p:nvPr/>
        </p:nvSpPr>
        <p:spPr>
          <a:xfrm>
            <a:off x="214091" y="5007792"/>
            <a:ext cx="1384663" cy="646331"/>
          </a:xfrm>
          <a:prstGeom prst="rect">
            <a:avLst/>
          </a:prstGeom>
          <a:noFill/>
        </p:spPr>
        <p:txBody>
          <a:bodyPr wrap="square" rtlCol="0">
            <a:spAutoFit/>
          </a:bodyPr>
          <a:lstStyle/>
          <a:p>
            <a:pPr algn="ctr"/>
            <a:r>
              <a:rPr lang="en-IN" b="1" dirty="0" smtClean="0">
                <a:solidFill>
                  <a:schemeClr val="tx2"/>
                </a:solidFill>
              </a:rPr>
              <a:t>Accuracy</a:t>
            </a:r>
          </a:p>
          <a:p>
            <a:pPr algn="ctr"/>
            <a:r>
              <a:rPr lang="en-IN" b="1" dirty="0" smtClean="0">
                <a:solidFill>
                  <a:schemeClr val="tx2"/>
                </a:solidFill>
              </a:rPr>
              <a:t>Analysis</a:t>
            </a:r>
            <a:endParaRPr lang="en-IN" b="1" dirty="0">
              <a:solidFill>
                <a:schemeClr val="tx2"/>
              </a:solidFill>
            </a:endParaRPr>
          </a:p>
        </p:txBody>
      </p:sp>
      <p:sp>
        <p:nvSpPr>
          <p:cNvPr id="12" name="TextBox 11"/>
          <p:cNvSpPr txBox="1"/>
          <p:nvPr/>
        </p:nvSpPr>
        <p:spPr>
          <a:xfrm>
            <a:off x="7454543" y="5037909"/>
            <a:ext cx="1384663" cy="646331"/>
          </a:xfrm>
          <a:prstGeom prst="rect">
            <a:avLst/>
          </a:prstGeom>
          <a:noFill/>
        </p:spPr>
        <p:txBody>
          <a:bodyPr wrap="square" rtlCol="0">
            <a:spAutoFit/>
          </a:bodyPr>
          <a:lstStyle/>
          <a:p>
            <a:pPr algn="ctr"/>
            <a:r>
              <a:rPr lang="en-IN" b="1" dirty="0" smtClean="0">
                <a:solidFill>
                  <a:schemeClr val="tx2"/>
                </a:solidFill>
              </a:rPr>
              <a:t>Threshold</a:t>
            </a:r>
          </a:p>
          <a:p>
            <a:pPr algn="ctr"/>
            <a:r>
              <a:rPr lang="en-IN" b="1" dirty="0" smtClean="0">
                <a:solidFill>
                  <a:schemeClr val="tx2"/>
                </a:solidFill>
              </a:rPr>
              <a:t>Selection</a:t>
            </a:r>
            <a:endParaRPr lang="en-IN" b="1" dirty="0">
              <a:solidFill>
                <a:schemeClr val="tx2"/>
              </a:solidFill>
            </a:endParaRPr>
          </a:p>
        </p:txBody>
      </p:sp>
    </p:spTree>
    <p:extLst>
      <p:ext uri="{BB962C8B-B14F-4D97-AF65-F5344CB8AC3E}">
        <p14:creationId xmlns="" xmlns:p14="http://schemas.microsoft.com/office/powerpoint/2010/main" val="468657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HP PAV\Downloads\ppt3 (1).jpg"/>
          <p:cNvPicPr>
            <a:picLocks noChangeAspect="1" noChangeArrowheads="1"/>
          </p:cNvPicPr>
          <p:nvPr/>
        </p:nvPicPr>
        <p:blipFill>
          <a:blip r:embed="rId2"/>
          <a:srcRect/>
          <a:stretch>
            <a:fillRect/>
          </a:stretch>
        </p:blipFill>
        <p:spPr bwMode="auto">
          <a:xfrm>
            <a:off x="1" y="0"/>
            <a:ext cx="9125676" cy="6858000"/>
          </a:xfrm>
          <a:prstGeom prst="rect">
            <a:avLst/>
          </a:prstGeom>
          <a:noFill/>
        </p:spPr>
      </p:pic>
      <p:pic>
        <p:nvPicPr>
          <p:cNvPr id="3" name="Picture 2" descr="C:\Users\HP PAV\Downloads\temp (1).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4" name="TextBox 3"/>
          <p:cNvSpPr txBox="1"/>
          <p:nvPr/>
        </p:nvSpPr>
        <p:spPr>
          <a:xfrm>
            <a:off x="505101" y="-2"/>
            <a:ext cx="6274519" cy="830997"/>
          </a:xfrm>
          <a:prstGeom prst="rect">
            <a:avLst/>
          </a:prstGeom>
          <a:noFill/>
        </p:spPr>
        <p:txBody>
          <a:bodyPr wrap="square" rtlCol="0">
            <a:spAutoFit/>
          </a:bodyPr>
          <a:lstStyle/>
          <a:p>
            <a:r>
              <a:rPr lang="en-IN" sz="4800" b="1" dirty="0" smtClean="0">
                <a:solidFill>
                  <a:schemeClr val="tx2"/>
                </a:solidFill>
              </a:rPr>
              <a:t>Data Pre- processing</a:t>
            </a:r>
            <a:endParaRPr lang="en-IN" sz="4800" b="1" dirty="0">
              <a:solidFill>
                <a:schemeClr val="tx2"/>
              </a:solidFill>
            </a:endParaRPr>
          </a:p>
        </p:txBody>
      </p:sp>
      <p:sp>
        <p:nvSpPr>
          <p:cNvPr id="5" name="Rectangle 4"/>
          <p:cNvSpPr/>
          <p:nvPr/>
        </p:nvSpPr>
        <p:spPr>
          <a:xfrm>
            <a:off x="1058092" y="986974"/>
            <a:ext cx="7093132" cy="2308324"/>
          </a:xfrm>
          <a:prstGeom prst="rect">
            <a:avLst/>
          </a:prstGeom>
        </p:spPr>
        <p:txBody>
          <a:bodyPr wrap="square">
            <a:spAutoFit/>
          </a:bodyPr>
          <a:lstStyle/>
          <a:p>
            <a:pPr>
              <a:buFont typeface="Arial" pitchFamily="34" charset="0"/>
              <a:buChar char="•"/>
            </a:pPr>
            <a:r>
              <a:rPr lang="en-IN" b="1" dirty="0" smtClean="0">
                <a:solidFill>
                  <a:schemeClr val="tx2"/>
                </a:solidFill>
              </a:rPr>
              <a:t>After the variable selection </a:t>
            </a:r>
            <a:r>
              <a:rPr lang="en-IN" b="1" dirty="0" smtClean="0">
                <a:solidFill>
                  <a:schemeClr val="tx2"/>
                </a:solidFill>
              </a:rPr>
              <a:t>and  normalization of </a:t>
            </a:r>
            <a:r>
              <a:rPr lang="en-IN" b="1" dirty="0" smtClean="0">
                <a:solidFill>
                  <a:schemeClr val="tx2"/>
                </a:solidFill>
              </a:rPr>
              <a:t>some features </a:t>
            </a:r>
            <a:r>
              <a:rPr lang="en-IN" b="1" dirty="0" smtClean="0">
                <a:solidFill>
                  <a:schemeClr val="tx2"/>
                </a:solidFill>
              </a:rPr>
              <a:t>was done to match the scale.</a:t>
            </a:r>
          </a:p>
          <a:p>
            <a:pPr>
              <a:buFont typeface="Arial" pitchFamily="34" charset="0"/>
              <a:buChar char="•"/>
            </a:pPr>
            <a:endParaRPr lang="en-IN" b="1" dirty="0" smtClean="0">
              <a:solidFill>
                <a:schemeClr val="tx2"/>
              </a:solidFill>
            </a:endParaRPr>
          </a:p>
          <a:p>
            <a:pPr>
              <a:buFont typeface="Arial" pitchFamily="34" charset="0"/>
              <a:buChar char="•"/>
            </a:pPr>
            <a:r>
              <a:rPr lang="en-IN" b="1" dirty="0" smtClean="0">
                <a:solidFill>
                  <a:schemeClr val="tx2"/>
                </a:solidFill>
              </a:rPr>
              <a:t>We converted </a:t>
            </a:r>
            <a:r>
              <a:rPr lang="en-IN" b="1" dirty="0" smtClean="0">
                <a:solidFill>
                  <a:schemeClr val="tx2"/>
                </a:solidFill>
              </a:rPr>
              <a:t>some features which were in string format('yes/no') into </a:t>
            </a:r>
            <a:r>
              <a:rPr lang="en-IN" b="1" dirty="0" smtClean="0">
                <a:solidFill>
                  <a:schemeClr val="tx2"/>
                </a:solidFill>
              </a:rPr>
              <a:t>Boolean(1/0). </a:t>
            </a:r>
          </a:p>
          <a:p>
            <a:pPr>
              <a:buFont typeface="Arial" pitchFamily="34" charset="0"/>
              <a:buChar char="•"/>
            </a:pPr>
            <a:endParaRPr lang="en-IN" b="1" dirty="0" smtClean="0">
              <a:solidFill>
                <a:schemeClr val="tx2"/>
              </a:solidFill>
            </a:endParaRPr>
          </a:p>
          <a:p>
            <a:pPr>
              <a:buFont typeface="Arial" pitchFamily="34" charset="0"/>
              <a:buChar char="•"/>
            </a:pPr>
            <a:r>
              <a:rPr lang="en-IN" b="1" dirty="0" smtClean="0">
                <a:solidFill>
                  <a:schemeClr val="tx2"/>
                </a:solidFill>
              </a:rPr>
              <a:t>Removing of variables like </a:t>
            </a:r>
            <a:r>
              <a:rPr lang="en-IN" b="1" dirty="0" err="1" smtClean="0">
                <a:solidFill>
                  <a:schemeClr val="tx2"/>
                </a:solidFill>
              </a:rPr>
              <a:t>area_code</a:t>
            </a:r>
            <a:r>
              <a:rPr lang="en-IN" b="1" dirty="0" smtClean="0">
                <a:solidFill>
                  <a:schemeClr val="tx2"/>
                </a:solidFill>
              </a:rPr>
              <a:t>, </a:t>
            </a:r>
            <a:r>
              <a:rPr lang="en-IN" b="1" dirty="0" err="1" smtClean="0">
                <a:solidFill>
                  <a:schemeClr val="tx2"/>
                </a:solidFill>
              </a:rPr>
              <a:t>phone_number</a:t>
            </a:r>
            <a:r>
              <a:rPr lang="en-IN" b="1" dirty="0" smtClean="0">
                <a:solidFill>
                  <a:schemeClr val="tx2"/>
                </a:solidFill>
              </a:rPr>
              <a:t>, state &amp; id.</a:t>
            </a:r>
            <a:endParaRPr lang="en-IN" b="1" dirty="0" smtClean="0">
              <a:solidFill>
                <a:schemeClr val="tx2"/>
              </a:solidFill>
            </a:endParaRPr>
          </a:p>
          <a:p>
            <a:pPr>
              <a:buFont typeface="Arial" pitchFamily="34" charset="0"/>
              <a:buChar char="•"/>
            </a:pPr>
            <a:endParaRPr lang="en-IN" b="1" dirty="0">
              <a:solidFill>
                <a:schemeClr val="tx2"/>
              </a:solidFill>
            </a:endParaRPr>
          </a:p>
        </p:txBody>
      </p:sp>
      <p:pic>
        <p:nvPicPr>
          <p:cNvPr id="2051" name="Picture 3"/>
          <p:cNvPicPr>
            <a:picLocks noChangeAspect="1" noChangeArrowheads="1"/>
          </p:cNvPicPr>
          <p:nvPr/>
        </p:nvPicPr>
        <p:blipFill>
          <a:blip r:embed="rId4"/>
          <a:srcRect/>
          <a:stretch>
            <a:fillRect/>
          </a:stretch>
        </p:blipFill>
        <p:spPr bwMode="auto">
          <a:xfrm>
            <a:off x="738590" y="3842385"/>
            <a:ext cx="2781300" cy="173355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3546561" y="4250192"/>
            <a:ext cx="457200" cy="447675"/>
          </a:xfrm>
          <a:prstGeom prst="rect">
            <a:avLst/>
          </a:prstGeom>
          <a:noFill/>
          <a:ln w="9525">
            <a:noFill/>
            <a:miter lim="800000"/>
            <a:headEnd/>
            <a:tailEnd/>
          </a:ln>
          <a:effectLst/>
        </p:spPr>
      </p:pic>
      <p:sp>
        <p:nvSpPr>
          <p:cNvPr id="9" name="TextBox 8"/>
          <p:cNvSpPr txBox="1"/>
          <p:nvPr/>
        </p:nvSpPr>
        <p:spPr>
          <a:xfrm>
            <a:off x="3879663" y="4336868"/>
            <a:ext cx="1781065" cy="276999"/>
          </a:xfrm>
          <a:prstGeom prst="rect">
            <a:avLst/>
          </a:prstGeom>
          <a:noFill/>
        </p:spPr>
        <p:txBody>
          <a:bodyPr wrap="none" rtlCol="0">
            <a:spAutoFit/>
          </a:bodyPr>
          <a:lstStyle/>
          <a:p>
            <a:r>
              <a:rPr lang="en-IN" sz="1200" dirty="0" smtClean="0">
                <a:solidFill>
                  <a:schemeClr val="tx2"/>
                </a:solidFill>
              </a:rPr>
              <a:t>Large Difference in values</a:t>
            </a:r>
            <a:endParaRPr lang="en-IN" sz="1200" dirty="0">
              <a:solidFill>
                <a:schemeClr val="tx2"/>
              </a:solidFill>
            </a:endParaRPr>
          </a:p>
        </p:txBody>
      </p:sp>
    </p:spTree>
    <p:extLst>
      <p:ext uri="{BB962C8B-B14F-4D97-AF65-F5344CB8AC3E}">
        <p14:creationId xmlns="" xmlns:p14="http://schemas.microsoft.com/office/powerpoint/2010/main" val="1593977066"/>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descr="C:\Users\HP PAV\Downloads\ppt3 (1).jpg"/>
          <p:cNvPicPr>
            <a:picLocks noChangeAspect="1" noChangeArrowheads="1"/>
          </p:cNvPicPr>
          <p:nvPr/>
        </p:nvPicPr>
        <p:blipFill>
          <a:blip r:embed="rId2"/>
          <a:srcRect/>
          <a:stretch>
            <a:fillRect/>
          </a:stretch>
        </p:blipFill>
        <p:spPr bwMode="auto">
          <a:xfrm>
            <a:off x="1" y="0"/>
            <a:ext cx="9125676" cy="6858000"/>
          </a:xfrm>
          <a:prstGeom prst="rect">
            <a:avLst/>
          </a:prstGeom>
          <a:noFill/>
        </p:spPr>
      </p:pic>
      <p:pic>
        <p:nvPicPr>
          <p:cNvPr id="3" name="Picture 2" descr="C:\Users\HP PAV\Downloads\temp (1).jpg"/>
          <p:cNvPicPr>
            <a:picLocks noChangeAspect="1" noChangeArrowheads="1"/>
          </p:cNvPicPr>
          <p:nvPr/>
        </p:nvPicPr>
        <p:blipFill>
          <a:blip r:embed="rId3" cstate="print"/>
          <a:srcRect/>
          <a:stretch>
            <a:fillRect/>
          </a:stretch>
        </p:blipFill>
        <p:spPr bwMode="auto">
          <a:xfrm>
            <a:off x="0" y="-39189"/>
            <a:ext cx="9144000" cy="6858000"/>
          </a:xfrm>
          <a:prstGeom prst="rect">
            <a:avLst/>
          </a:prstGeom>
          <a:noFill/>
        </p:spPr>
      </p:pic>
      <p:sp>
        <p:nvSpPr>
          <p:cNvPr id="4" name="TextBox 3"/>
          <p:cNvSpPr txBox="1"/>
          <p:nvPr/>
        </p:nvSpPr>
        <p:spPr>
          <a:xfrm>
            <a:off x="505101" y="-2"/>
            <a:ext cx="6274519" cy="830997"/>
          </a:xfrm>
          <a:prstGeom prst="rect">
            <a:avLst/>
          </a:prstGeom>
          <a:noFill/>
        </p:spPr>
        <p:txBody>
          <a:bodyPr wrap="square" rtlCol="0">
            <a:spAutoFit/>
          </a:bodyPr>
          <a:lstStyle/>
          <a:p>
            <a:r>
              <a:rPr lang="en-IN" sz="4800" b="1" dirty="0" smtClean="0">
                <a:solidFill>
                  <a:schemeClr val="tx2"/>
                </a:solidFill>
              </a:rPr>
              <a:t>Dataset Split</a:t>
            </a:r>
            <a:endParaRPr lang="en-IN" sz="4800" b="1" dirty="0">
              <a:solidFill>
                <a:schemeClr val="tx2"/>
              </a:solidFill>
            </a:endParaRPr>
          </a:p>
        </p:txBody>
      </p:sp>
      <p:sp>
        <p:nvSpPr>
          <p:cNvPr id="5" name="Rectangle 4"/>
          <p:cNvSpPr/>
          <p:nvPr/>
        </p:nvSpPr>
        <p:spPr>
          <a:xfrm>
            <a:off x="1058092" y="986974"/>
            <a:ext cx="7093132" cy="4801314"/>
          </a:xfrm>
          <a:prstGeom prst="rect">
            <a:avLst/>
          </a:prstGeom>
        </p:spPr>
        <p:txBody>
          <a:bodyPr wrap="square">
            <a:spAutoFit/>
          </a:bodyPr>
          <a:lstStyle/>
          <a:p>
            <a:r>
              <a:rPr lang="en-IN" b="1" dirty="0" smtClean="0">
                <a:solidFill>
                  <a:schemeClr val="tx2"/>
                </a:solidFill>
              </a:rPr>
              <a:t>The Dataset was split into </a:t>
            </a:r>
          </a:p>
          <a:p>
            <a:pPr>
              <a:buFont typeface="Arial" pitchFamily="34" charset="0"/>
              <a:buChar char="•"/>
            </a:pPr>
            <a:endParaRPr lang="en-IN" b="1" dirty="0" smtClean="0">
              <a:solidFill>
                <a:schemeClr val="tx2"/>
              </a:solidFill>
            </a:endParaRPr>
          </a:p>
          <a:p>
            <a:pPr>
              <a:buFont typeface="Arial" pitchFamily="34" charset="0"/>
              <a:buChar char="•"/>
            </a:pPr>
            <a:r>
              <a:rPr lang="en-IN" b="1" dirty="0" smtClean="0">
                <a:solidFill>
                  <a:schemeClr val="tx2"/>
                </a:solidFill>
              </a:rPr>
              <a:t>Train Data: Used to train the different models</a:t>
            </a:r>
          </a:p>
          <a:p>
            <a:pPr>
              <a:buFont typeface="Arial" pitchFamily="34" charset="0"/>
              <a:buChar char="•"/>
            </a:pPr>
            <a:endParaRPr lang="en-IN" b="1" dirty="0" smtClean="0">
              <a:solidFill>
                <a:schemeClr val="tx2"/>
              </a:solidFill>
            </a:endParaRPr>
          </a:p>
          <a:p>
            <a:pPr>
              <a:buFont typeface="Arial" pitchFamily="34" charset="0"/>
              <a:buChar char="•"/>
            </a:pPr>
            <a:r>
              <a:rPr lang="en-IN" b="1" dirty="0" smtClean="0">
                <a:solidFill>
                  <a:schemeClr val="tx2"/>
                </a:solidFill>
              </a:rPr>
              <a:t>Validation Data: Used to test the different models and find respective  	</a:t>
            </a:r>
            <a:r>
              <a:rPr lang="en-IN" b="1" dirty="0" smtClean="0">
                <a:solidFill>
                  <a:schemeClr val="tx2"/>
                </a:solidFill>
              </a:rPr>
              <a:t> </a:t>
            </a:r>
            <a:r>
              <a:rPr lang="en-IN" b="1" dirty="0" smtClean="0">
                <a:solidFill>
                  <a:schemeClr val="tx2"/>
                </a:solidFill>
              </a:rPr>
              <a:t>              Area Under ROC Curve, sensitivity, specificity and </a:t>
            </a:r>
            <a:r>
              <a:rPr lang="en-IN" b="1" dirty="0" smtClean="0">
                <a:solidFill>
                  <a:schemeClr val="tx2"/>
                </a:solidFill>
              </a:rPr>
              <a:t>	 </a:t>
            </a:r>
            <a:r>
              <a:rPr lang="en-IN" b="1" dirty="0" smtClean="0">
                <a:solidFill>
                  <a:schemeClr val="tx2"/>
                </a:solidFill>
              </a:rPr>
              <a:t>              precision. Threshold selection was done using this.</a:t>
            </a:r>
          </a:p>
          <a:p>
            <a:pPr>
              <a:buFont typeface="Arial" pitchFamily="34" charset="0"/>
              <a:buChar char="•"/>
            </a:pPr>
            <a:endParaRPr lang="en-IN" b="1" dirty="0" smtClean="0">
              <a:solidFill>
                <a:schemeClr val="tx2"/>
              </a:solidFill>
            </a:endParaRPr>
          </a:p>
          <a:p>
            <a:pPr>
              <a:buFont typeface="Arial" pitchFamily="34" charset="0"/>
              <a:buChar char="•"/>
            </a:pPr>
            <a:r>
              <a:rPr lang="en-IN" b="1" dirty="0" smtClean="0">
                <a:solidFill>
                  <a:schemeClr val="tx2"/>
                </a:solidFill>
              </a:rPr>
              <a:t>Test Data: Separate Dataset strata on which the validated model was 	    tested upon to find the various parameters. This dataset can 	    be thought of as an unknown Dataset on which the model 	    can be applied. </a:t>
            </a:r>
          </a:p>
          <a:p>
            <a:pPr>
              <a:buFont typeface="Arial" pitchFamily="34" charset="0"/>
              <a:buChar char="•"/>
            </a:pPr>
            <a:endParaRPr lang="en-IN" b="1" dirty="0" smtClean="0">
              <a:solidFill>
                <a:schemeClr val="tx2"/>
              </a:solidFill>
            </a:endParaRPr>
          </a:p>
          <a:p>
            <a:pPr>
              <a:buFont typeface="Arial" pitchFamily="34" charset="0"/>
              <a:buChar char="•"/>
            </a:pPr>
            <a:endParaRPr lang="en-IN" b="1" dirty="0" smtClean="0">
              <a:solidFill>
                <a:schemeClr val="tx2"/>
              </a:solidFill>
            </a:endParaRPr>
          </a:p>
          <a:p>
            <a:pPr algn="ctr"/>
            <a:r>
              <a:rPr lang="en-IN" b="1" dirty="0" smtClean="0">
                <a:solidFill>
                  <a:schemeClr val="tx2"/>
                </a:solidFill>
              </a:rPr>
              <a:t>The total Dataset of 5000 was split into 3500:750:750 for Train, Validation and Test data respectively.</a:t>
            </a:r>
            <a:endParaRPr lang="en-IN" b="1" dirty="0" smtClean="0">
              <a:solidFill>
                <a:schemeClr val="tx2"/>
              </a:solidFill>
            </a:endParaRPr>
          </a:p>
          <a:p>
            <a:pPr>
              <a:buFont typeface="Arial" pitchFamily="34" charset="0"/>
              <a:buChar char="•"/>
            </a:pPr>
            <a:endParaRPr lang="en-IN" b="1" dirty="0">
              <a:solidFill>
                <a:schemeClr val="tx2"/>
              </a:solidFill>
            </a:endParaRPr>
          </a:p>
        </p:txBody>
      </p:sp>
    </p:spTree>
    <p:extLst>
      <p:ext uri="{BB962C8B-B14F-4D97-AF65-F5344CB8AC3E}">
        <p14:creationId xmlns="" xmlns:p14="http://schemas.microsoft.com/office/powerpoint/2010/main" val="1554612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092246" y="1068946"/>
            <a:ext cx="4882234" cy="461665"/>
          </a:xfrm>
          <a:prstGeom prst="rect">
            <a:avLst/>
          </a:prstGeom>
          <a:noFill/>
        </p:spPr>
        <p:txBody>
          <a:bodyPr wrap="none" rtlCol="0">
            <a:spAutoFit/>
          </a:bodyPr>
          <a:lstStyle/>
          <a:p>
            <a:r>
              <a:rPr lang="en-IN" sz="2400" dirty="0" smtClean="0">
                <a:solidFill>
                  <a:schemeClr val="tx2"/>
                </a:solidFill>
              </a:rPr>
              <a:t>Transportation Infrastructure Analysis</a:t>
            </a:r>
            <a:endParaRPr lang="en-IN" sz="2400" dirty="0">
              <a:solidFill>
                <a:schemeClr val="tx2"/>
              </a:solidFill>
            </a:endParaRPr>
          </a:p>
        </p:txBody>
      </p:sp>
      <p:sp>
        <p:nvSpPr>
          <p:cNvPr id="13" name="TextBox 12"/>
          <p:cNvSpPr txBox="1"/>
          <p:nvPr/>
        </p:nvSpPr>
        <p:spPr>
          <a:xfrm>
            <a:off x="386367" y="1515139"/>
            <a:ext cx="8126569" cy="2308324"/>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tx2"/>
                </a:solidFill>
              </a:rPr>
              <a:t>Autonomous vehicles will expect to communicate with </a:t>
            </a:r>
            <a:r>
              <a:rPr lang="en-IN" dirty="0" smtClean="0">
                <a:solidFill>
                  <a:schemeClr val="tx2"/>
                </a:solidFill>
              </a:rPr>
              <a:t>sensors ,including </a:t>
            </a:r>
            <a:r>
              <a:rPr lang="en-IN" dirty="0">
                <a:solidFill>
                  <a:schemeClr val="tx2"/>
                </a:solidFill>
              </a:rPr>
              <a:t>and especially traffic lights, traffic management systems linked to CCTV networks and embedded road </a:t>
            </a:r>
            <a:r>
              <a:rPr lang="en-IN" dirty="0" smtClean="0">
                <a:solidFill>
                  <a:schemeClr val="tx2"/>
                </a:solidFill>
              </a:rPr>
              <a:t>sensor.</a:t>
            </a:r>
          </a:p>
          <a:p>
            <a:pPr marL="285750" indent="-285750" algn="just">
              <a:buFont typeface="Arial" panose="020B0604020202020204" pitchFamily="34" charset="0"/>
              <a:buChar char="•"/>
            </a:pPr>
            <a:r>
              <a:rPr lang="en-IN" dirty="0" smtClean="0">
                <a:solidFill>
                  <a:schemeClr val="tx2"/>
                </a:solidFill>
              </a:rPr>
              <a:t>From </a:t>
            </a:r>
            <a:r>
              <a:rPr lang="en-IN" dirty="0">
                <a:solidFill>
                  <a:schemeClr val="tx2"/>
                </a:solidFill>
              </a:rPr>
              <a:t>2012 to 2020, $117bn will be invested worldwide on smart city </a:t>
            </a:r>
            <a:r>
              <a:rPr lang="en-IN" dirty="0" smtClean="0">
                <a:solidFill>
                  <a:schemeClr val="tx2"/>
                </a:solidFill>
              </a:rPr>
              <a:t>infrastructures</a:t>
            </a:r>
          </a:p>
          <a:p>
            <a:pPr marL="285750" indent="-285750" algn="just">
              <a:buFont typeface="Arial" panose="020B0604020202020204" pitchFamily="34" charset="0"/>
              <a:buChar char="•"/>
            </a:pPr>
            <a:r>
              <a:rPr lang="en-IN" dirty="0">
                <a:solidFill>
                  <a:schemeClr val="tx2"/>
                </a:solidFill>
              </a:rPr>
              <a:t>Major infrastructure can take 10-20 years to plan and develop, and the useful life of the infrastructure may be 50 years or more.</a:t>
            </a:r>
            <a:endParaRPr lang="en-IN" dirty="0" smtClean="0">
              <a:solidFill>
                <a:schemeClr val="tx2"/>
              </a:solidFill>
            </a:endParaRPr>
          </a:p>
          <a:p>
            <a:pPr marL="285750" indent="-285750" algn="just">
              <a:buFont typeface="Arial" panose="020B0604020202020204" pitchFamily="34" charset="0"/>
              <a:buChar char="•"/>
            </a:pPr>
            <a:endParaRPr lang="en-IN" dirty="0">
              <a:solidFill>
                <a:schemeClr val="tx2"/>
              </a:solidFill>
            </a:endParaRPr>
          </a:p>
        </p:txBody>
      </p:sp>
      <p:sp>
        <p:nvSpPr>
          <p:cNvPr id="14" name="TextBox 13"/>
          <p:cNvSpPr txBox="1"/>
          <p:nvPr/>
        </p:nvSpPr>
        <p:spPr>
          <a:xfrm>
            <a:off x="2726519" y="4038823"/>
            <a:ext cx="3446264" cy="461665"/>
          </a:xfrm>
          <a:prstGeom prst="rect">
            <a:avLst/>
          </a:prstGeom>
          <a:noFill/>
        </p:spPr>
        <p:txBody>
          <a:bodyPr wrap="none" rtlCol="0">
            <a:spAutoFit/>
          </a:bodyPr>
          <a:lstStyle/>
          <a:p>
            <a:r>
              <a:rPr lang="en-IN" sz="2400" dirty="0" smtClean="0">
                <a:solidFill>
                  <a:schemeClr val="tx2"/>
                </a:solidFill>
              </a:rPr>
              <a:t>HealthCare Social Analysis</a:t>
            </a:r>
            <a:endParaRPr lang="en-IN" sz="2400" dirty="0">
              <a:solidFill>
                <a:schemeClr val="tx2"/>
              </a:solidFill>
            </a:endParaRPr>
          </a:p>
        </p:txBody>
      </p:sp>
      <p:sp>
        <p:nvSpPr>
          <p:cNvPr id="15" name="TextBox 14"/>
          <p:cNvSpPr txBox="1"/>
          <p:nvPr/>
        </p:nvSpPr>
        <p:spPr>
          <a:xfrm>
            <a:off x="528033" y="4500488"/>
            <a:ext cx="8100811" cy="1754326"/>
          </a:xfrm>
          <a:prstGeom prst="rect">
            <a:avLst/>
          </a:prstGeom>
          <a:noFill/>
        </p:spPr>
        <p:txBody>
          <a:bodyPr wrap="square" rtlCol="0">
            <a:spAutoFit/>
          </a:bodyPr>
          <a:lstStyle/>
          <a:p>
            <a:pPr marL="285750" indent="-285750">
              <a:buFont typeface="Arial" panose="020B0604020202020204" pitchFamily="34" charset="0"/>
              <a:buChar char="•"/>
            </a:pPr>
            <a:r>
              <a:rPr lang="en-IN" dirty="0" smtClean="0">
                <a:solidFill>
                  <a:schemeClr val="tx2"/>
                </a:solidFill>
              </a:rPr>
              <a:t>47% don’t trust robots with artificial intelligence to make decisions on what to do.</a:t>
            </a:r>
          </a:p>
          <a:p>
            <a:pPr marL="285750" indent="-285750">
              <a:buFont typeface="Arial" panose="020B0604020202020204" pitchFamily="34" charset="0"/>
              <a:buChar char="•"/>
            </a:pPr>
            <a:r>
              <a:rPr lang="en-IN" dirty="0" smtClean="0">
                <a:solidFill>
                  <a:schemeClr val="tx2"/>
                </a:solidFill>
              </a:rPr>
              <a:t>41 % believe that robots with inhuman touch are impersonal and humans touch is needed when it come to the healthcare.</a:t>
            </a:r>
          </a:p>
          <a:p>
            <a:pPr marL="285750" indent="-285750">
              <a:buFont typeface="Arial" panose="020B0604020202020204" pitchFamily="34" charset="0"/>
              <a:buChar char="•"/>
            </a:pPr>
            <a:r>
              <a:rPr lang="en-IN" dirty="0" smtClean="0">
                <a:solidFill>
                  <a:schemeClr val="tx2"/>
                </a:solidFill>
              </a:rPr>
              <a:t>40 % believe that only a doctor or human can make the right decision.</a:t>
            </a:r>
          </a:p>
          <a:p>
            <a:pPr marL="285750" indent="-285750" algn="just">
              <a:buFont typeface="Arial" panose="020B0604020202020204" pitchFamily="34" charset="0"/>
              <a:buChar char="•"/>
            </a:pPr>
            <a:r>
              <a:rPr lang="en-IN" dirty="0" smtClean="0">
                <a:solidFill>
                  <a:schemeClr val="tx2"/>
                </a:solidFill>
              </a:rPr>
              <a:t>This belief can be tackled by increasing the efficiency of automated robots and changing the psychology of the general mass.</a:t>
            </a:r>
            <a:endParaRPr lang="en-IN" dirty="0">
              <a:solidFill>
                <a:schemeClr val="tx2"/>
              </a:solidFill>
            </a:endParaRPr>
          </a:p>
        </p:txBody>
      </p:sp>
      <p:pic>
        <p:nvPicPr>
          <p:cNvPr id="7" name="Picture 3" descr="C:\Users\HP PAV\Downloads\ppt3 (1).jpg"/>
          <p:cNvPicPr>
            <a:picLocks noChangeAspect="1" noChangeArrowheads="1"/>
          </p:cNvPicPr>
          <p:nvPr/>
        </p:nvPicPr>
        <p:blipFill>
          <a:blip r:embed="rId3"/>
          <a:srcRect/>
          <a:stretch>
            <a:fillRect/>
          </a:stretch>
        </p:blipFill>
        <p:spPr bwMode="auto">
          <a:xfrm>
            <a:off x="1" y="0"/>
            <a:ext cx="9125676" cy="6858000"/>
          </a:xfrm>
          <a:prstGeom prst="rect">
            <a:avLst/>
          </a:prstGeom>
          <a:noFill/>
        </p:spPr>
      </p:pic>
      <p:pic>
        <p:nvPicPr>
          <p:cNvPr id="8" name="Picture 7" descr="C:\Users\HP PAV\Downloads\temp (1).jpg"/>
          <p:cNvPicPr>
            <a:picLocks noChangeAspect="1" noChangeArrowheads="1"/>
          </p:cNvPicPr>
          <p:nvPr/>
        </p:nvPicPr>
        <p:blipFill>
          <a:blip r:embed="rId4" cstate="print"/>
          <a:srcRect/>
          <a:stretch>
            <a:fillRect/>
          </a:stretch>
        </p:blipFill>
        <p:spPr bwMode="auto">
          <a:xfrm>
            <a:off x="0" y="-39189"/>
            <a:ext cx="9144000" cy="6858000"/>
          </a:xfrm>
          <a:prstGeom prst="rect">
            <a:avLst/>
          </a:prstGeom>
          <a:noFill/>
        </p:spPr>
      </p:pic>
      <p:pic>
        <p:nvPicPr>
          <p:cNvPr id="3074" name="Picture 2"/>
          <p:cNvPicPr>
            <a:picLocks noChangeAspect="1" noChangeArrowheads="1"/>
          </p:cNvPicPr>
          <p:nvPr/>
        </p:nvPicPr>
        <p:blipFill>
          <a:blip r:embed="rId5"/>
          <a:srcRect/>
          <a:stretch>
            <a:fillRect/>
          </a:stretch>
        </p:blipFill>
        <p:spPr bwMode="auto">
          <a:xfrm>
            <a:off x="1619793" y="822958"/>
            <a:ext cx="6177284" cy="1737361"/>
          </a:xfrm>
          <a:prstGeom prst="rect">
            <a:avLst/>
          </a:prstGeom>
          <a:noFill/>
          <a:ln w="9525">
            <a:noFill/>
            <a:miter lim="800000"/>
            <a:headEnd/>
            <a:tailEnd/>
          </a:ln>
          <a:effectLst/>
        </p:spPr>
      </p:pic>
      <p:sp>
        <p:nvSpPr>
          <p:cNvPr id="16" name="Rectangle 15"/>
          <p:cNvSpPr/>
          <p:nvPr/>
        </p:nvSpPr>
        <p:spPr>
          <a:xfrm>
            <a:off x="1005839" y="3325223"/>
            <a:ext cx="7093132" cy="369332"/>
          </a:xfrm>
          <a:prstGeom prst="rect">
            <a:avLst/>
          </a:prstGeom>
        </p:spPr>
        <p:txBody>
          <a:bodyPr wrap="square">
            <a:spAutoFit/>
          </a:bodyPr>
          <a:lstStyle/>
          <a:p>
            <a:pPr algn="ctr"/>
            <a:r>
              <a:rPr lang="en-IN" b="1" dirty="0" smtClean="0">
                <a:solidFill>
                  <a:schemeClr val="tx2"/>
                </a:solidFill>
              </a:rPr>
              <a:t>Difference between full data and test data is 0.94%</a:t>
            </a:r>
            <a:endParaRPr lang="en-IN" b="1" dirty="0">
              <a:solidFill>
                <a:schemeClr val="tx2"/>
              </a:solidFill>
            </a:endParaRPr>
          </a:p>
        </p:txBody>
      </p:sp>
    </p:spTree>
    <p:extLst>
      <p:ext uri="{BB962C8B-B14F-4D97-AF65-F5344CB8AC3E}">
        <p14:creationId xmlns="" xmlns:p14="http://schemas.microsoft.com/office/powerpoint/2010/main" val="41904858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2696</TotalTime>
  <Words>868</Words>
  <Application>Microsoft Office PowerPoint</Application>
  <PresentationFormat>On-screen Show (4:3)</PresentationFormat>
  <Paragraphs>211</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HP PAV</cp:lastModifiedBy>
  <cp:revision>44</cp:revision>
  <dcterms:created xsi:type="dcterms:W3CDTF">2017-08-31T23:01:22Z</dcterms:created>
  <dcterms:modified xsi:type="dcterms:W3CDTF">2017-10-13T20:05:55Z</dcterms:modified>
</cp:coreProperties>
</file>